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259" r:id="rId4"/>
    <p:sldId id="300" r:id="rId5"/>
    <p:sldId id="257" r:id="rId6"/>
    <p:sldId id="258" r:id="rId7"/>
    <p:sldId id="290" r:id="rId8"/>
    <p:sldId id="304" r:id="rId9"/>
    <p:sldId id="294" r:id="rId10"/>
    <p:sldId id="286" r:id="rId11"/>
    <p:sldId id="306" r:id="rId12"/>
    <p:sldId id="316" r:id="rId13"/>
    <p:sldId id="267" r:id="rId14"/>
    <p:sldId id="308" r:id="rId15"/>
    <p:sldId id="292" r:id="rId16"/>
    <p:sldId id="309" r:id="rId17"/>
    <p:sldId id="303" r:id="rId18"/>
    <p:sldId id="299" r:id="rId19"/>
    <p:sldId id="311" r:id="rId20"/>
    <p:sldId id="296" r:id="rId21"/>
    <p:sldId id="317" r:id="rId22"/>
    <p:sldId id="261" r:id="rId23"/>
    <p:sldId id="312" r:id="rId24"/>
    <p:sldId id="298" r:id="rId25"/>
    <p:sldId id="277" r:id="rId26"/>
    <p:sldId id="315" r:id="rId27"/>
    <p:sldId id="301" r:id="rId28"/>
    <p:sldId id="279" r:id="rId29"/>
    <p:sldId id="28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6B18"/>
    <a:srgbClr val="DE6F00"/>
    <a:srgbClr val="FFC671"/>
    <a:srgbClr val="E4B95A"/>
    <a:srgbClr val="FF9900"/>
    <a:srgbClr val="ECD09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23" autoAdjust="0"/>
    <p:restoredTop sz="94660"/>
  </p:normalViewPr>
  <p:slideViewPr>
    <p:cSldViewPr snapToGrid="0">
      <p:cViewPr varScale="1">
        <p:scale>
          <a:sx n="227" d="100"/>
          <a:sy n="227" d="100"/>
        </p:scale>
        <p:origin x="896" y="184"/>
      </p:cViewPr>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11/8/21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305470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01168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solidFill>
                  <a:srgbClr val="EFEDE3"/>
                </a:solidFill>
              </a:rPr>
              <a:pPr/>
              <a:t>11/8/21</a:t>
            </a:fld>
            <a:endParaRPr lang="en-US" dirty="0">
              <a:solidFill>
                <a:srgbClr val="EFEDE3"/>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solidFill>
                <a:srgbClr val="EFEDE3"/>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solidFill>
                  <a:srgbClr val="EFEDE3"/>
                </a:solidFill>
              </a:rPr>
              <a:pPr/>
              <a:t>‹#›</a:t>
            </a:fld>
            <a:endParaRPr lang="en-US" dirty="0">
              <a:solidFill>
                <a:srgbClr val="EFEDE3"/>
              </a:solidFill>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208014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6" name="Footer Placeholder 5"/>
          <p:cNvSpPr>
            <a:spLocks noGrp="1"/>
          </p:cNvSpPr>
          <p:nvPr>
            <p:ph type="ftr" sz="quarter" idx="11"/>
          </p:nvPr>
        </p:nvSpPr>
        <p:spPr/>
        <p:txBody>
          <a:bodyPr/>
          <a:lstStyle/>
          <a:p>
            <a:endParaRPr lang="en-US" dirty="0">
              <a:solidFill>
                <a:srgbClr val="191B0E"/>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376017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8" name="Footer Placeholder 7"/>
          <p:cNvSpPr>
            <a:spLocks noGrp="1"/>
          </p:cNvSpPr>
          <p:nvPr>
            <p:ph type="ftr" sz="quarter" idx="11"/>
          </p:nvPr>
        </p:nvSpPr>
        <p:spPr/>
        <p:txBody>
          <a:bodyPr/>
          <a:lstStyle/>
          <a:p>
            <a:endParaRPr lang="en-US" dirty="0">
              <a:solidFill>
                <a:srgbClr val="191B0E"/>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9856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4" name="Footer Placeholder 3"/>
          <p:cNvSpPr>
            <a:spLocks noGrp="1"/>
          </p:cNvSpPr>
          <p:nvPr>
            <p:ph type="ftr" sz="quarter" idx="11"/>
          </p:nvPr>
        </p:nvSpPr>
        <p:spPr/>
        <p:txBody>
          <a:bodyPr/>
          <a:lstStyle/>
          <a:p>
            <a:endParaRPr lang="en-US" dirty="0">
              <a:solidFill>
                <a:srgbClr val="191B0E"/>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2665588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3" name="Footer Placeholder 2"/>
          <p:cNvSpPr>
            <a:spLocks noGrp="1"/>
          </p:cNvSpPr>
          <p:nvPr>
            <p:ph type="ftr" sz="quarter" idx="11"/>
          </p:nvPr>
        </p:nvSpPr>
        <p:spPr/>
        <p:txBody>
          <a:bodyPr/>
          <a:lstStyle/>
          <a:p>
            <a:endParaRPr lang="en-US" dirty="0">
              <a:solidFill>
                <a:srgbClr val="191B0E"/>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475255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7373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9714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5940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2983956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11/8/21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11/8/21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11/8/21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11/8/21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solidFill>
                  <a:srgbClr val="191B0E"/>
                </a:solidFill>
              </a:rPr>
              <a:pPr/>
              <a:t>11/8/21</a:t>
            </a:fld>
            <a:endParaRPr lang="en-US" dirty="0">
              <a:solidFill>
                <a:srgbClr val="191B0E"/>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1004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B95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2389822"/>
            <a:ext cx="8361229" cy="2098226"/>
          </a:xfrm>
        </p:spPr>
        <p:txBody>
          <a:bodyPr/>
          <a:lstStyle/>
          <a:p>
            <a:r>
              <a:rPr lang="fr-CA" sz="5400" b="1" dirty="0">
                <a:solidFill>
                  <a:srgbClr val="906B18"/>
                </a:solidFill>
              </a:rPr>
              <a:t>Réunion automne 2021</a:t>
            </a:r>
            <a:br>
              <a:rPr lang="fr-CA" sz="5400" b="1" dirty="0"/>
            </a:br>
            <a:br>
              <a:rPr lang="fr-CA" sz="5400" b="1" dirty="0"/>
            </a:br>
            <a:br>
              <a:rPr lang="fr-CA" sz="5400" b="1" dirty="0"/>
            </a:br>
            <a:endParaRPr lang="fr-CA" sz="5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085" y="2145286"/>
            <a:ext cx="4685523" cy="4685523"/>
          </a:xfrm>
          <a:prstGeom prst="rect">
            <a:avLst/>
          </a:prstGeom>
        </p:spPr>
      </p:pic>
    </p:spTree>
    <p:extLst>
      <p:ext uri="{BB962C8B-B14F-4D97-AF65-F5344CB8AC3E}">
        <p14:creationId xmlns:p14="http://schemas.microsoft.com/office/powerpoint/2010/main" val="2904128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425144" y="867035"/>
            <a:ext cx="9498227" cy="1508019"/>
          </a:xfrm>
        </p:spPr>
        <p:txBody>
          <a:bodyPr>
            <a:normAutofit fontScale="90000"/>
          </a:bodyPr>
          <a:lstStyle/>
          <a:p>
            <a:r>
              <a:rPr lang="fr-CA" sz="3600" i="1" dirty="0" err="1">
                <a:solidFill>
                  <a:srgbClr val="E6C069">
                    <a:lumMod val="50000"/>
                  </a:srgbClr>
                </a:solidFill>
              </a:rPr>
              <a:t>Priorities</a:t>
            </a:r>
            <a:r>
              <a:rPr lang="fr-CA" sz="3600" i="1" dirty="0">
                <a:solidFill>
                  <a:srgbClr val="E6C069">
                    <a:lumMod val="50000"/>
                  </a:srgbClr>
                </a:solidFill>
              </a:rPr>
              <a:t>     </a:t>
            </a:r>
            <a:br>
              <a:rPr lang="fr-CA" dirty="0"/>
            </a:br>
            <a:r>
              <a:rPr lang="fr-CA" sz="4000" dirty="0">
                <a:solidFill>
                  <a:schemeClr val="accent4">
                    <a:lumMod val="50000"/>
                  </a:schemeClr>
                </a:solidFill>
              </a:rPr>
              <a:t>Impact of </a:t>
            </a:r>
            <a:r>
              <a:rPr lang="fr-CA" sz="4000" dirty="0" err="1">
                <a:solidFill>
                  <a:schemeClr val="accent4">
                    <a:lumMod val="50000"/>
                  </a:schemeClr>
                </a:solidFill>
              </a:rPr>
              <a:t>Removal</a:t>
            </a:r>
            <a:r>
              <a:rPr lang="fr-CA" sz="4000" dirty="0">
                <a:solidFill>
                  <a:schemeClr val="accent4">
                    <a:lumMod val="50000"/>
                  </a:schemeClr>
                </a:solidFill>
              </a:rPr>
              <a:t> of Real </a:t>
            </a:r>
            <a:r>
              <a:rPr lang="fr-CA" sz="4000" dirty="0" err="1">
                <a:solidFill>
                  <a:schemeClr val="accent4">
                    <a:lumMod val="50000"/>
                  </a:schemeClr>
                </a:solidFill>
              </a:rPr>
              <a:t>estate</a:t>
            </a:r>
            <a:r>
              <a:rPr lang="fr-CA" sz="4000" dirty="0">
                <a:solidFill>
                  <a:schemeClr val="accent4">
                    <a:lumMod val="50000"/>
                  </a:schemeClr>
                </a:solidFill>
              </a:rPr>
              <a:t> for sale </a:t>
            </a:r>
            <a:r>
              <a:rPr lang="fr-CA" sz="4000" dirty="0" err="1">
                <a:solidFill>
                  <a:schemeClr val="accent4">
                    <a:lumMod val="50000"/>
                  </a:schemeClr>
                </a:solidFill>
              </a:rPr>
              <a:t>signs</a:t>
            </a:r>
            <a:br>
              <a:rPr lang="fr-CA" dirty="0"/>
            </a:br>
            <a:endParaRPr lang="fr-CA" sz="3600" i="1" dirty="0">
              <a:solidFill>
                <a:schemeClr val="accent2">
                  <a:lumMod val="50000"/>
                </a:schemeClr>
              </a:solidFill>
            </a:endParaRPr>
          </a:p>
        </p:txBody>
      </p:sp>
      <p:sp>
        <p:nvSpPr>
          <p:cNvPr id="2" name="Content Placeholder 1"/>
          <p:cNvSpPr>
            <a:spLocks noGrp="1"/>
          </p:cNvSpPr>
          <p:nvPr>
            <p:ph idx="1"/>
          </p:nvPr>
        </p:nvSpPr>
        <p:spPr>
          <a:xfrm>
            <a:off x="1371599" y="2285999"/>
            <a:ext cx="10342605" cy="4370173"/>
          </a:xfrm>
        </p:spPr>
        <p:txBody>
          <a:bodyPr>
            <a:normAutofit/>
          </a:bodyPr>
          <a:lstStyle/>
          <a:p>
            <a:pPr marL="0" indent="0">
              <a:buNone/>
            </a:pPr>
            <a:r>
              <a:rPr lang="fr-CA" sz="3200" dirty="0"/>
              <a:t> </a:t>
            </a:r>
          </a:p>
          <a:p>
            <a:r>
              <a:rPr lang="fr-CA" sz="2800" dirty="0" err="1"/>
              <a:t>Number</a:t>
            </a:r>
            <a:r>
              <a:rPr lang="fr-CA" sz="2800" dirty="0"/>
              <a:t> of new </a:t>
            </a:r>
            <a:r>
              <a:rPr lang="fr-CA" sz="2800" dirty="0" err="1"/>
              <a:t>homeowners</a:t>
            </a:r>
            <a:endParaRPr lang="fr-CA" sz="2800" dirty="0"/>
          </a:p>
          <a:p>
            <a:pPr lvl="1"/>
            <a:r>
              <a:rPr lang="fr-CA" sz="2800" dirty="0"/>
              <a:t>More </a:t>
            </a:r>
            <a:r>
              <a:rPr lang="fr-CA" sz="2800" dirty="0" err="1"/>
              <a:t>than</a:t>
            </a:r>
            <a:r>
              <a:rPr lang="fr-CA" sz="2800" dirty="0"/>
              <a:t>  26 Real </a:t>
            </a:r>
            <a:r>
              <a:rPr lang="fr-CA" sz="2800" dirty="0" err="1"/>
              <a:t>estate</a:t>
            </a:r>
            <a:r>
              <a:rPr lang="fr-CA" sz="2800" dirty="0"/>
              <a:t> transactions.</a:t>
            </a:r>
          </a:p>
          <a:p>
            <a:r>
              <a:rPr lang="fr-CA" sz="2800" dirty="0" err="1"/>
              <a:t>Approximate</a:t>
            </a:r>
            <a:r>
              <a:rPr lang="fr-CA" sz="2800" dirty="0"/>
              <a:t> value of sales: The </a:t>
            </a:r>
            <a:r>
              <a:rPr lang="fr-CA" sz="2800" dirty="0" err="1"/>
              <a:t>vast</a:t>
            </a:r>
            <a:r>
              <a:rPr lang="fr-CA" sz="2800" dirty="0"/>
              <a:t> </a:t>
            </a:r>
            <a:r>
              <a:rPr lang="fr-CA" sz="2800" dirty="0" err="1"/>
              <a:t>majority</a:t>
            </a:r>
            <a:r>
              <a:rPr lang="fr-CA" sz="2800" dirty="0"/>
              <a:t> of </a:t>
            </a:r>
            <a:r>
              <a:rPr lang="fr-CA" sz="2800" dirty="0" err="1"/>
              <a:t>sellers</a:t>
            </a:r>
            <a:r>
              <a:rPr lang="fr-CA" sz="2800" dirty="0"/>
              <a:t> </a:t>
            </a:r>
            <a:r>
              <a:rPr lang="fr-CA" sz="2800" dirty="0" err="1"/>
              <a:t>obtained</a:t>
            </a:r>
            <a:r>
              <a:rPr lang="fr-CA" sz="2800" dirty="0"/>
              <a:t> the </a:t>
            </a:r>
            <a:r>
              <a:rPr lang="fr-CA" sz="2800" dirty="0" err="1"/>
              <a:t>asking</a:t>
            </a:r>
            <a:r>
              <a:rPr lang="fr-CA" sz="2800" dirty="0"/>
              <a:t> </a:t>
            </a:r>
            <a:r>
              <a:rPr lang="fr-CA" sz="2800" dirty="0" err="1"/>
              <a:t>price</a:t>
            </a:r>
            <a:r>
              <a:rPr lang="fr-CA" sz="2800" dirty="0"/>
              <a:t> </a:t>
            </a:r>
            <a:r>
              <a:rPr lang="fr-CA" sz="2800" dirty="0" err="1"/>
              <a:t>with</a:t>
            </a:r>
            <a:r>
              <a:rPr lang="fr-CA" sz="2800" dirty="0"/>
              <a:t> a +/- 3% </a:t>
            </a:r>
            <a:r>
              <a:rPr lang="fr-CA" sz="2800" dirty="0" err="1"/>
              <a:t>margin</a:t>
            </a:r>
            <a:r>
              <a:rPr lang="fr-CA" sz="2800" dirty="0"/>
              <a:t>.</a:t>
            </a:r>
            <a:r>
              <a:rPr lang="fr-CA" sz="2800" dirty="0">
                <a:solidFill>
                  <a:schemeClr val="tx2">
                    <a:lumMod val="75000"/>
                    <a:lumOff val="25000"/>
                  </a:schemeClr>
                </a:solidFill>
              </a:rPr>
              <a:t> </a:t>
            </a:r>
            <a:endParaRPr lang="fr-CA" sz="2800" dirty="0"/>
          </a:p>
          <a:p>
            <a:r>
              <a:rPr lang="fr-CA" sz="2200" i="1" u="sng" dirty="0">
                <a:solidFill>
                  <a:schemeClr val="bg1"/>
                </a:solidFill>
              </a:rPr>
              <a:t>The </a:t>
            </a:r>
            <a:r>
              <a:rPr lang="fr-CA" sz="2200" i="1" u="sng" dirty="0" err="1">
                <a:solidFill>
                  <a:schemeClr val="bg1"/>
                </a:solidFill>
              </a:rPr>
              <a:t>Homeowners</a:t>
            </a:r>
            <a:r>
              <a:rPr lang="fr-CA" sz="2200" i="1" u="sng" dirty="0">
                <a:solidFill>
                  <a:schemeClr val="bg1"/>
                </a:solidFill>
              </a:rPr>
              <a:t> Association </a:t>
            </a:r>
            <a:r>
              <a:rPr lang="fr-CA" sz="2200" i="1" u="sng" dirty="0" err="1">
                <a:solidFill>
                  <a:schemeClr val="bg1"/>
                </a:solidFill>
              </a:rPr>
              <a:t>is</a:t>
            </a:r>
            <a:r>
              <a:rPr lang="fr-CA" sz="2200" i="1" u="sng" dirty="0">
                <a:solidFill>
                  <a:schemeClr val="bg1"/>
                </a:solidFill>
              </a:rPr>
              <a:t> in no </a:t>
            </a:r>
            <a:r>
              <a:rPr lang="fr-CA" sz="2200" i="1" u="sng" dirty="0" err="1">
                <a:solidFill>
                  <a:schemeClr val="bg1"/>
                </a:solidFill>
              </a:rPr>
              <a:t>way</a:t>
            </a:r>
            <a:r>
              <a:rPr lang="fr-CA" sz="2200" i="1" u="sng" dirty="0">
                <a:solidFill>
                  <a:schemeClr val="bg1"/>
                </a:solidFill>
              </a:rPr>
              <a:t> </a:t>
            </a:r>
            <a:r>
              <a:rPr lang="fr-CA" sz="2200" i="1" u="sng" dirty="0" err="1">
                <a:solidFill>
                  <a:schemeClr val="bg1"/>
                </a:solidFill>
              </a:rPr>
              <a:t>involved</a:t>
            </a:r>
            <a:r>
              <a:rPr lang="fr-CA" sz="2200" i="1" u="sng" dirty="0">
                <a:solidFill>
                  <a:schemeClr val="bg1"/>
                </a:solidFill>
              </a:rPr>
              <a:t> in </a:t>
            </a:r>
            <a:r>
              <a:rPr lang="fr-CA" sz="2200" i="1" u="sng" dirty="0" err="1">
                <a:solidFill>
                  <a:schemeClr val="bg1"/>
                </a:solidFill>
              </a:rPr>
              <a:t>this</a:t>
            </a:r>
            <a:r>
              <a:rPr lang="fr-CA" sz="2200" i="1" u="sng" dirty="0">
                <a:solidFill>
                  <a:schemeClr val="bg1"/>
                </a:solidFill>
              </a:rPr>
              <a:t> clause of no-display of </a:t>
            </a:r>
            <a:r>
              <a:rPr lang="fr-CA" sz="2200" i="1" u="sng" dirty="0" err="1">
                <a:solidFill>
                  <a:schemeClr val="bg1"/>
                </a:solidFill>
              </a:rPr>
              <a:t>sign</a:t>
            </a:r>
            <a:r>
              <a:rPr lang="fr-CA" sz="2200" i="1" u="sng" dirty="0">
                <a:solidFill>
                  <a:schemeClr val="bg1"/>
                </a:solidFill>
              </a:rPr>
              <a:t> clause. *</a:t>
            </a:r>
          </a:p>
          <a:p>
            <a:r>
              <a:rPr lang="en-CA" sz="2200" dirty="0" err="1">
                <a:solidFill>
                  <a:schemeClr val="tx2">
                    <a:lumMod val="75000"/>
                    <a:lumOff val="25000"/>
                  </a:schemeClr>
                </a:solidFill>
              </a:rPr>
              <a:t>Golfmont</a:t>
            </a:r>
            <a:r>
              <a:rPr lang="en-CA" sz="2200" dirty="0">
                <a:solidFill>
                  <a:schemeClr val="tx2">
                    <a:lumMod val="75000"/>
                    <a:lumOff val="25000"/>
                  </a:schemeClr>
                </a:solidFill>
              </a:rPr>
              <a:t> implements legal procedures respecting </a:t>
            </a:r>
            <a:r>
              <a:rPr lang="en-CA" sz="2200" dirty="0" err="1">
                <a:solidFill>
                  <a:schemeClr val="tx2">
                    <a:lumMod val="75000"/>
                    <a:lumOff val="25000"/>
                  </a:schemeClr>
                </a:solidFill>
              </a:rPr>
              <a:t>Golfmont</a:t>
            </a:r>
            <a:r>
              <a:rPr lang="en-CA" sz="2200" dirty="0">
                <a:solidFill>
                  <a:schemeClr val="tx2">
                    <a:lumMod val="75000"/>
                    <a:lumOff val="25000"/>
                  </a:schemeClr>
                </a:solidFill>
              </a:rPr>
              <a:t> signage regulations.</a:t>
            </a:r>
            <a:endParaRPr lang="fr-CA" sz="2200" dirty="0">
              <a:solidFill>
                <a:schemeClr val="tx2">
                  <a:lumMod val="75000"/>
                  <a:lumOff val="25000"/>
                </a:schemeClr>
              </a:solidFill>
            </a:endParaRPr>
          </a:p>
          <a:p>
            <a:endParaRPr lang="fr-CA" sz="2400" i="1" u="sng" dirty="0">
              <a:solidFill>
                <a:srgbClr val="DE6F00"/>
              </a:solidFill>
            </a:endParaRPr>
          </a:p>
          <a:p>
            <a:endParaRPr lang="fr-CA" sz="2800" dirty="0"/>
          </a:p>
          <a:p>
            <a:endParaRPr lang="fr-CA" sz="2800" i="1" dirty="0">
              <a:solidFill>
                <a:schemeClr val="tx2">
                  <a:lumMod val="75000"/>
                  <a:lumOff val="25000"/>
                </a:schemeClr>
              </a:solidFill>
            </a:endParaRPr>
          </a:p>
        </p:txBody>
      </p:sp>
      <p:pic>
        <p:nvPicPr>
          <p:cNvPr id="11" name="Picture 10"/>
          <p:cNvPicPr>
            <a:picLocks noChangeAspect="1"/>
          </p:cNvPicPr>
          <p:nvPr/>
        </p:nvPicPr>
        <p:blipFill>
          <a:blip r:embed="rId2"/>
          <a:stretch>
            <a:fillRect/>
          </a:stretch>
        </p:blipFill>
        <p:spPr>
          <a:xfrm rot="838250">
            <a:off x="10747208" y="2508071"/>
            <a:ext cx="998689" cy="1177202"/>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rot="692120">
            <a:off x="9808495" y="2321931"/>
            <a:ext cx="1379321" cy="970480"/>
          </a:xfrm>
          <a:prstGeom prst="rect">
            <a:avLst/>
          </a:prstGeom>
          <a:ln>
            <a:noFill/>
          </a:ln>
          <a:effectLst>
            <a:softEdge rad="112500"/>
          </a:effectLst>
        </p:spPr>
      </p:pic>
      <p:sp>
        <p:nvSpPr>
          <p:cNvPr id="4" name="Rectangle 3"/>
          <p:cNvSpPr/>
          <p:nvPr/>
        </p:nvSpPr>
        <p:spPr>
          <a:xfrm rot="575918">
            <a:off x="10191507" y="2775037"/>
            <a:ext cx="856735" cy="18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813765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371600" y="117386"/>
            <a:ext cx="9601200" cy="1485900"/>
          </a:xfrm>
        </p:spPr>
        <p:txBody>
          <a:bodyPr>
            <a:normAutofit fontScale="90000"/>
          </a:bodyPr>
          <a:lstStyle/>
          <a:p>
            <a:r>
              <a:rPr lang="fr-CA" sz="4000" dirty="0"/>
              <a:t>Retour sur Projets/Priorité Afficheur de vitesse</a:t>
            </a:r>
            <a:br>
              <a:rPr lang="fr-CA" sz="4000" dirty="0"/>
            </a:br>
            <a:r>
              <a:rPr lang="fr-CA" sz="3600" i="1" dirty="0" err="1">
                <a:solidFill>
                  <a:schemeClr val="accent2">
                    <a:lumMod val="50000"/>
                  </a:schemeClr>
                </a:solidFill>
              </a:rPr>
              <a:t>Projects</a:t>
            </a:r>
            <a:r>
              <a:rPr lang="fr-CA" sz="3600" i="1" dirty="0">
                <a:solidFill>
                  <a:schemeClr val="accent2">
                    <a:lumMod val="50000"/>
                  </a:schemeClr>
                </a:solidFill>
              </a:rPr>
              <a:t> </a:t>
            </a:r>
            <a:r>
              <a:rPr lang="fr-CA" sz="3600" i="1" dirty="0" err="1">
                <a:solidFill>
                  <a:schemeClr val="accent2">
                    <a:lumMod val="50000"/>
                  </a:schemeClr>
                </a:solidFill>
              </a:rPr>
              <a:t>Priorities</a:t>
            </a:r>
            <a:r>
              <a:rPr lang="fr-CA" sz="3600" i="1" dirty="0">
                <a:solidFill>
                  <a:schemeClr val="accent2">
                    <a:lumMod val="50000"/>
                  </a:schemeClr>
                </a:solidFill>
              </a:rPr>
              <a:t> / </a:t>
            </a:r>
            <a:r>
              <a:rPr lang="fr-CA" sz="3600" i="1" dirty="0" err="1">
                <a:solidFill>
                  <a:schemeClr val="accent2">
                    <a:lumMod val="50000"/>
                  </a:schemeClr>
                </a:solidFill>
              </a:rPr>
              <a:t>Speeding</a:t>
            </a:r>
            <a:r>
              <a:rPr lang="fr-CA" sz="3600" i="1" dirty="0">
                <a:solidFill>
                  <a:schemeClr val="accent2">
                    <a:lumMod val="50000"/>
                  </a:schemeClr>
                </a:solidFill>
              </a:rPr>
              <a:t> in the Balmoral</a:t>
            </a:r>
          </a:p>
        </p:txBody>
      </p:sp>
      <p:sp>
        <p:nvSpPr>
          <p:cNvPr id="2" name="Content Placeholder 1"/>
          <p:cNvSpPr>
            <a:spLocks noGrp="1"/>
          </p:cNvSpPr>
          <p:nvPr>
            <p:ph idx="1"/>
          </p:nvPr>
        </p:nvSpPr>
        <p:spPr>
          <a:xfrm>
            <a:off x="1371599" y="1421024"/>
            <a:ext cx="9831860" cy="4847968"/>
          </a:xfrm>
        </p:spPr>
        <p:txBody>
          <a:bodyPr>
            <a:normAutofit fontScale="92500" lnSpcReduction="20000"/>
          </a:bodyPr>
          <a:lstStyle/>
          <a:p>
            <a:r>
              <a:rPr lang="fr-CA" sz="2800" dirty="0"/>
              <a:t>Problématique de la vitesse </a:t>
            </a:r>
            <a:r>
              <a:rPr lang="fr-CA" sz="2400" dirty="0"/>
              <a:t>– </a:t>
            </a:r>
            <a:r>
              <a:rPr lang="fr-CA" sz="2600" i="1" dirty="0">
                <a:solidFill>
                  <a:schemeClr val="tx2">
                    <a:lumMod val="75000"/>
                    <a:lumOff val="25000"/>
                  </a:schemeClr>
                </a:solidFill>
              </a:rPr>
              <a:t>Excessive Speed </a:t>
            </a:r>
            <a:r>
              <a:rPr lang="fr-CA" sz="2600" i="1" dirty="0" err="1">
                <a:solidFill>
                  <a:schemeClr val="tx2">
                    <a:lumMod val="75000"/>
                    <a:lumOff val="25000"/>
                  </a:schemeClr>
                </a:solidFill>
              </a:rPr>
              <a:t>causing</a:t>
            </a:r>
            <a:r>
              <a:rPr lang="fr-CA" sz="2600" i="1" dirty="0">
                <a:solidFill>
                  <a:schemeClr val="tx2">
                    <a:lumMod val="75000"/>
                    <a:lumOff val="25000"/>
                  </a:schemeClr>
                </a:solidFill>
              </a:rPr>
              <a:t> a Dangerous Situation </a:t>
            </a:r>
            <a:r>
              <a:rPr lang="fr-CA" sz="2800" i="1" dirty="0">
                <a:solidFill>
                  <a:schemeClr val="tx2">
                    <a:lumMod val="75000"/>
                    <a:lumOff val="25000"/>
                  </a:schemeClr>
                </a:solidFill>
              </a:rPr>
              <a:t> </a:t>
            </a:r>
          </a:p>
          <a:p>
            <a:r>
              <a:rPr lang="fr-CA" sz="2800" i="1" dirty="0">
                <a:solidFill>
                  <a:schemeClr val="tx1"/>
                </a:solidFill>
              </a:rPr>
              <a:t>Période du 1</a:t>
            </a:r>
            <a:r>
              <a:rPr lang="fr-CA" sz="2800" i="1" baseline="30000" dirty="0">
                <a:solidFill>
                  <a:schemeClr val="tx1"/>
                </a:solidFill>
              </a:rPr>
              <a:t>er</a:t>
            </a:r>
            <a:r>
              <a:rPr lang="fr-CA" sz="2800" i="1" dirty="0">
                <a:solidFill>
                  <a:schemeClr val="tx1"/>
                </a:solidFill>
              </a:rPr>
              <a:t> juin au 5 juillet 2021     </a:t>
            </a:r>
            <a:r>
              <a:rPr lang="fr-CA" sz="2600" i="1" dirty="0" err="1">
                <a:solidFill>
                  <a:schemeClr val="accent4">
                    <a:lumMod val="50000"/>
                  </a:schemeClr>
                </a:solidFill>
              </a:rPr>
              <a:t>From</a:t>
            </a:r>
            <a:r>
              <a:rPr lang="fr-CA" sz="2600" i="1" dirty="0">
                <a:solidFill>
                  <a:schemeClr val="accent4">
                    <a:lumMod val="50000"/>
                  </a:schemeClr>
                </a:solidFill>
              </a:rPr>
              <a:t> </a:t>
            </a:r>
            <a:r>
              <a:rPr lang="fr-CA" sz="2600" i="1" dirty="0" err="1">
                <a:solidFill>
                  <a:schemeClr val="accent4">
                    <a:lumMod val="50000"/>
                  </a:schemeClr>
                </a:solidFill>
              </a:rPr>
              <a:t>June</a:t>
            </a:r>
            <a:r>
              <a:rPr lang="fr-CA" sz="2600" i="1" dirty="0">
                <a:solidFill>
                  <a:schemeClr val="accent4">
                    <a:lumMod val="50000"/>
                  </a:schemeClr>
                </a:solidFill>
              </a:rPr>
              <a:t> 1st to July 5</a:t>
            </a:r>
          </a:p>
          <a:p>
            <a:pPr lvl="1"/>
            <a:r>
              <a:rPr lang="fr-CA" sz="2800" dirty="0">
                <a:solidFill>
                  <a:schemeClr val="tx1"/>
                </a:solidFill>
              </a:rPr>
              <a:t>Vitesse moyenne de tous les véhicules </a:t>
            </a:r>
            <a:r>
              <a:rPr lang="fr-CA" sz="2600" dirty="0" err="1">
                <a:solidFill>
                  <a:schemeClr val="accent4">
                    <a:lumMod val="50000"/>
                  </a:schemeClr>
                </a:solidFill>
              </a:rPr>
              <a:t>Average</a:t>
            </a:r>
            <a:r>
              <a:rPr lang="fr-CA" sz="2600" dirty="0">
                <a:solidFill>
                  <a:schemeClr val="accent4">
                    <a:lumMod val="50000"/>
                  </a:schemeClr>
                </a:solidFill>
              </a:rPr>
              <a:t> speed</a:t>
            </a:r>
            <a:r>
              <a:rPr lang="fr-CA" sz="2600" dirty="0">
                <a:solidFill>
                  <a:schemeClr val="tx1"/>
                </a:solidFill>
              </a:rPr>
              <a:t>: </a:t>
            </a:r>
            <a:r>
              <a:rPr lang="fr-CA" sz="2800" dirty="0">
                <a:solidFill>
                  <a:schemeClr val="tx1"/>
                </a:solidFill>
              </a:rPr>
              <a:t>50 km</a:t>
            </a:r>
          </a:p>
          <a:p>
            <a:pPr lvl="1"/>
            <a:r>
              <a:rPr lang="fr-CA" sz="2800" i="1" dirty="0">
                <a:solidFill>
                  <a:schemeClr val="tx1"/>
                </a:solidFill>
              </a:rPr>
              <a:t>Moyenne pour les voitures  </a:t>
            </a:r>
            <a:r>
              <a:rPr lang="fr-CA" sz="2600" i="1" dirty="0" err="1">
                <a:solidFill>
                  <a:schemeClr val="accent4">
                    <a:lumMod val="50000"/>
                  </a:schemeClr>
                </a:solidFill>
              </a:rPr>
              <a:t>Car’s</a:t>
            </a:r>
            <a:r>
              <a:rPr lang="fr-CA" sz="2600" i="1" dirty="0">
                <a:solidFill>
                  <a:schemeClr val="accent4">
                    <a:lumMod val="50000"/>
                  </a:schemeClr>
                </a:solidFill>
              </a:rPr>
              <a:t> </a:t>
            </a:r>
            <a:r>
              <a:rPr lang="fr-CA" sz="2600" i="1" dirty="0" err="1">
                <a:solidFill>
                  <a:schemeClr val="accent4">
                    <a:lumMod val="50000"/>
                  </a:schemeClr>
                </a:solidFill>
              </a:rPr>
              <a:t>average</a:t>
            </a:r>
            <a:r>
              <a:rPr lang="fr-CA" sz="2800" dirty="0">
                <a:solidFill>
                  <a:schemeClr val="tx1"/>
                </a:solidFill>
              </a:rPr>
              <a:t>:</a:t>
            </a:r>
            <a:r>
              <a:rPr lang="fr-CA" sz="2800" i="1" dirty="0">
                <a:solidFill>
                  <a:schemeClr val="tx1"/>
                </a:solidFill>
              </a:rPr>
              <a:t> 48 km</a:t>
            </a:r>
          </a:p>
          <a:p>
            <a:pPr lvl="1"/>
            <a:r>
              <a:rPr lang="fr-CA" sz="2800" dirty="0">
                <a:solidFill>
                  <a:schemeClr val="tx1"/>
                </a:solidFill>
              </a:rPr>
              <a:t>Moyenne pour les VUS et fourgonnettes </a:t>
            </a:r>
            <a:r>
              <a:rPr lang="fr-CA" sz="2600" dirty="0">
                <a:solidFill>
                  <a:schemeClr val="accent4">
                    <a:lumMod val="50000"/>
                  </a:schemeClr>
                </a:solidFill>
              </a:rPr>
              <a:t>VUS &amp; Vans</a:t>
            </a:r>
          </a:p>
          <a:p>
            <a:pPr marL="530352" lvl="1" indent="0">
              <a:buNone/>
            </a:pPr>
            <a:r>
              <a:rPr lang="fr-CA" sz="2800" dirty="0">
                <a:solidFill>
                  <a:schemeClr val="tx1"/>
                </a:solidFill>
              </a:rPr>
              <a:t>    52 km</a:t>
            </a:r>
          </a:p>
          <a:p>
            <a:pPr lvl="1"/>
            <a:r>
              <a:rPr lang="fr-CA" sz="2800" i="1" dirty="0">
                <a:solidFill>
                  <a:schemeClr val="tx1"/>
                </a:solidFill>
              </a:rPr>
              <a:t>Moyenne des camions et autobus </a:t>
            </a:r>
            <a:r>
              <a:rPr lang="fr-CA" sz="2600" i="1" dirty="0">
                <a:solidFill>
                  <a:schemeClr val="accent4">
                    <a:lumMod val="50000"/>
                  </a:schemeClr>
                </a:solidFill>
              </a:rPr>
              <a:t>Trucks &amp; Bus</a:t>
            </a:r>
          </a:p>
          <a:p>
            <a:pPr marL="530352" lvl="1" indent="0">
              <a:buNone/>
            </a:pPr>
            <a:r>
              <a:rPr lang="fr-CA" sz="2800" i="1" dirty="0">
                <a:solidFill>
                  <a:schemeClr val="tx1"/>
                </a:solidFill>
              </a:rPr>
              <a:t>    49 km</a:t>
            </a:r>
          </a:p>
          <a:p>
            <a:r>
              <a:rPr lang="fr-CA" sz="2800" dirty="0"/>
              <a:t>En moyenne la vitesse sur la rue Balmoral est de </a:t>
            </a:r>
          </a:p>
          <a:p>
            <a:pPr marL="0" indent="0">
              <a:buNone/>
            </a:pPr>
            <a:r>
              <a:rPr lang="fr-CA" sz="2800" dirty="0"/>
              <a:t>     10 km excédentaire à la vitesse permise / </a:t>
            </a:r>
          </a:p>
          <a:p>
            <a:pPr marL="0" indent="0">
              <a:buNone/>
            </a:pPr>
            <a:r>
              <a:rPr lang="fr-CA" sz="2800" dirty="0">
                <a:solidFill>
                  <a:schemeClr val="accent4">
                    <a:lumMod val="50000"/>
                  </a:schemeClr>
                </a:solidFill>
              </a:rPr>
              <a:t>     The </a:t>
            </a:r>
            <a:r>
              <a:rPr lang="fr-CA" sz="2800" dirty="0" err="1">
                <a:solidFill>
                  <a:schemeClr val="accent4">
                    <a:lumMod val="50000"/>
                  </a:schemeClr>
                </a:solidFill>
              </a:rPr>
              <a:t>average</a:t>
            </a:r>
            <a:r>
              <a:rPr lang="fr-CA" sz="2800" dirty="0">
                <a:solidFill>
                  <a:schemeClr val="accent4">
                    <a:lumMod val="50000"/>
                  </a:schemeClr>
                </a:solidFill>
              </a:rPr>
              <a:t> speed </a:t>
            </a:r>
            <a:r>
              <a:rPr lang="fr-CA" sz="2800" dirty="0" err="1">
                <a:solidFill>
                  <a:schemeClr val="accent4">
                    <a:lumMod val="50000"/>
                  </a:schemeClr>
                </a:solidFill>
              </a:rPr>
              <a:t>is</a:t>
            </a:r>
            <a:r>
              <a:rPr lang="fr-CA" sz="2800" dirty="0">
                <a:solidFill>
                  <a:schemeClr val="accent4">
                    <a:lumMod val="50000"/>
                  </a:schemeClr>
                </a:solidFill>
              </a:rPr>
              <a:t> </a:t>
            </a:r>
            <a:r>
              <a:rPr lang="fr-CA" sz="2600" dirty="0">
                <a:solidFill>
                  <a:schemeClr val="accent4">
                    <a:lumMod val="50000"/>
                  </a:schemeClr>
                </a:solidFill>
              </a:rPr>
              <a:t>10 km over the </a:t>
            </a:r>
            <a:r>
              <a:rPr lang="fr-CA" sz="2600" dirty="0" err="1">
                <a:solidFill>
                  <a:schemeClr val="accent4">
                    <a:lumMod val="50000"/>
                  </a:schemeClr>
                </a:solidFill>
              </a:rPr>
              <a:t>limit</a:t>
            </a:r>
            <a:endParaRPr lang="fr-CA" sz="2600" dirty="0">
              <a:solidFill>
                <a:schemeClr val="accent4">
                  <a:lumMod val="50000"/>
                </a:schemeClr>
              </a:solidFill>
            </a:endParaRPr>
          </a:p>
          <a:p>
            <a:pPr marL="0" indent="0">
              <a:buNone/>
            </a:pPr>
            <a:endParaRPr lang="fr-CA" sz="2800" dirty="0"/>
          </a:p>
          <a:p>
            <a:endParaRPr lang="fr-CA" sz="2800" i="1" dirty="0">
              <a:solidFill>
                <a:schemeClr val="tx2">
                  <a:lumMod val="75000"/>
                  <a:lumOff val="2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pic>
        <p:nvPicPr>
          <p:cNvPr id="6" name="Picture 5"/>
          <p:cNvPicPr>
            <a:picLocks noChangeAspect="1"/>
          </p:cNvPicPr>
          <p:nvPr/>
        </p:nvPicPr>
        <p:blipFill>
          <a:blip r:embed="rId3"/>
          <a:stretch>
            <a:fillRect/>
          </a:stretch>
        </p:blipFill>
        <p:spPr>
          <a:xfrm>
            <a:off x="9598650" y="3902105"/>
            <a:ext cx="2593350" cy="2820942"/>
          </a:xfrm>
          <a:prstGeom prst="rect">
            <a:avLst/>
          </a:prstGeom>
          <a:ln>
            <a:noFill/>
          </a:ln>
          <a:effectLst>
            <a:softEdge rad="112500"/>
          </a:effectLst>
        </p:spPr>
      </p:pic>
    </p:spTree>
    <p:extLst>
      <p:ext uri="{BB962C8B-B14F-4D97-AF65-F5344CB8AC3E}">
        <p14:creationId xmlns:p14="http://schemas.microsoft.com/office/powerpoint/2010/main" val="361565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643048" y="1132389"/>
            <a:ext cx="1289334" cy="919485"/>
          </a:xfrm>
          <a:prstGeom prst="rect">
            <a:avLst/>
          </a:prstGeom>
        </p:spPr>
      </p:pic>
      <p:sp>
        <p:nvSpPr>
          <p:cNvPr id="9" name="Title 8"/>
          <p:cNvSpPr>
            <a:spLocks noGrp="1"/>
          </p:cNvSpPr>
          <p:nvPr>
            <p:ph type="title"/>
          </p:nvPr>
        </p:nvSpPr>
        <p:spPr>
          <a:xfrm>
            <a:off x="1371600" y="84434"/>
            <a:ext cx="9601200" cy="1485900"/>
          </a:xfrm>
        </p:spPr>
        <p:txBody>
          <a:bodyPr>
            <a:normAutofit fontScale="90000"/>
          </a:bodyPr>
          <a:lstStyle/>
          <a:p>
            <a:r>
              <a:rPr lang="fr-CA" dirty="0"/>
              <a:t>Retour sur Projets/Priorités 	</a:t>
            </a:r>
            <a:br>
              <a:rPr lang="fr-CA" dirty="0"/>
            </a:br>
            <a:r>
              <a:rPr lang="fr-CA" sz="4900" dirty="0"/>
              <a:t>Afficheur électronique </a:t>
            </a:r>
            <a:br>
              <a:rPr lang="fr-CA" dirty="0"/>
            </a:br>
            <a:endParaRPr lang="fr-CA" sz="3600" i="1" dirty="0">
              <a:solidFill>
                <a:schemeClr val="tx2">
                  <a:lumMod val="75000"/>
                  <a:lumOff val="25000"/>
                </a:schemeClr>
              </a:solidFill>
            </a:endParaRPr>
          </a:p>
        </p:txBody>
      </p:sp>
      <p:sp>
        <p:nvSpPr>
          <p:cNvPr id="2" name="Content Placeholder 1"/>
          <p:cNvSpPr>
            <a:spLocks noGrp="1"/>
          </p:cNvSpPr>
          <p:nvPr>
            <p:ph idx="1"/>
          </p:nvPr>
        </p:nvSpPr>
        <p:spPr>
          <a:xfrm>
            <a:off x="1371599" y="1688759"/>
            <a:ext cx="6339017" cy="5656368"/>
          </a:xfrm>
        </p:spPr>
        <p:txBody>
          <a:bodyPr>
            <a:normAutofit/>
          </a:bodyPr>
          <a:lstStyle/>
          <a:p>
            <a:r>
              <a:rPr lang="fr-CA" sz="2400" dirty="0"/>
              <a:t>Situé à l’entrée principale près de l’abri postal. </a:t>
            </a:r>
            <a:endParaRPr lang="fr-CA" i="1" dirty="0">
              <a:solidFill>
                <a:schemeClr val="tx2">
                  <a:lumMod val="75000"/>
                  <a:lumOff val="25000"/>
                </a:schemeClr>
              </a:solidFill>
            </a:endParaRPr>
          </a:p>
          <a:p>
            <a:r>
              <a:rPr lang="fr-CA" sz="2400" dirty="0"/>
              <a:t>Facilite les communications.</a:t>
            </a:r>
            <a:endParaRPr lang="fr-CA" sz="2400" dirty="0">
              <a:solidFill>
                <a:schemeClr val="tx2">
                  <a:lumMod val="75000"/>
                  <a:lumOff val="25000"/>
                </a:schemeClr>
              </a:solidFill>
            </a:endParaRPr>
          </a:p>
          <a:p>
            <a:r>
              <a:rPr lang="fr-CA" sz="2400" dirty="0"/>
              <a:t>Affiche les messages importants.</a:t>
            </a:r>
            <a:endParaRPr lang="fr-CA" sz="2800" dirty="0">
              <a:solidFill>
                <a:schemeClr val="tx2">
                  <a:lumMod val="75000"/>
                  <a:lumOff val="25000"/>
                </a:schemeClr>
              </a:solidFill>
            </a:endParaRPr>
          </a:p>
          <a:p>
            <a:r>
              <a:rPr lang="fr-CA" sz="2400" dirty="0"/>
              <a:t>Offre une plate-forme alternative pour les visiteurs vs propriétés à vendre.</a:t>
            </a:r>
            <a:endParaRPr lang="en-CA" i="1" dirty="0">
              <a:solidFill>
                <a:schemeClr val="tx2">
                  <a:lumMod val="75000"/>
                  <a:lumOff val="25000"/>
                </a:schemeClr>
              </a:solidFill>
            </a:endParaRPr>
          </a:p>
          <a:p>
            <a:r>
              <a:rPr lang="en-CA" sz="3200" dirty="0" err="1">
                <a:solidFill>
                  <a:schemeClr val="bg1"/>
                </a:solidFill>
              </a:rPr>
              <a:t>Nouveauté</a:t>
            </a:r>
            <a:r>
              <a:rPr lang="en-CA" sz="3200" dirty="0">
                <a:solidFill>
                  <a:schemeClr val="bg1"/>
                </a:solidFill>
              </a:rPr>
              <a:t> 2021-22</a:t>
            </a:r>
          </a:p>
          <a:p>
            <a:pPr lvl="1"/>
            <a:r>
              <a:rPr lang="en-CA" sz="3200" dirty="0">
                <a:solidFill>
                  <a:schemeClr val="bg1"/>
                </a:solidFill>
              </a:rPr>
              <a:t>: Envoi d’un courriel pour </a:t>
            </a:r>
            <a:r>
              <a:rPr lang="en-CA" sz="3200" dirty="0" err="1">
                <a:solidFill>
                  <a:schemeClr val="bg1"/>
                </a:solidFill>
              </a:rPr>
              <a:t>annoncer</a:t>
            </a:r>
            <a:r>
              <a:rPr lang="en-CA" sz="3200" dirty="0">
                <a:solidFill>
                  <a:schemeClr val="bg1"/>
                </a:solidFill>
              </a:rPr>
              <a:t> un </a:t>
            </a:r>
            <a:r>
              <a:rPr lang="en-CA" sz="3200" dirty="0" err="1">
                <a:solidFill>
                  <a:schemeClr val="bg1"/>
                </a:solidFill>
              </a:rPr>
              <a:t>changement</a:t>
            </a:r>
            <a:r>
              <a:rPr lang="en-CA" sz="3200" dirty="0">
                <a:solidFill>
                  <a:schemeClr val="bg1"/>
                </a:solidFill>
              </a:rPr>
              <a:t> de </a:t>
            </a:r>
            <a:r>
              <a:rPr lang="en-CA" sz="3200" dirty="0" err="1">
                <a:solidFill>
                  <a:schemeClr val="bg1"/>
                </a:solidFill>
              </a:rPr>
              <a:t>présentation</a:t>
            </a:r>
            <a:endParaRPr lang="fr-CA" sz="2400" dirty="0">
              <a:solidFill>
                <a:srgbClr val="FF0000"/>
              </a:solidFill>
            </a:endParaRPr>
          </a:p>
          <a:p>
            <a:endParaRPr lang="fr-CA" sz="2400" i="1" dirty="0">
              <a:solidFill>
                <a:schemeClr val="accent4">
                  <a:lumMod val="50000"/>
                </a:schemeClr>
              </a:solidFill>
            </a:endParaRPr>
          </a:p>
          <a:p>
            <a:pPr marL="0" indent="0">
              <a:buNone/>
            </a:pPr>
            <a:endParaRPr lang="fr-CA" sz="2800" dirty="0"/>
          </a:p>
          <a:p>
            <a:endParaRPr lang="fr-CA" sz="2800" dirty="0"/>
          </a:p>
        </p:txBody>
      </p:sp>
      <p:pic>
        <p:nvPicPr>
          <p:cNvPr id="10" name="Picture 9"/>
          <p:cNvPicPr>
            <a:picLocks noChangeAspect="1"/>
          </p:cNvPicPr>
          <p:nvPr/>
        </p:nvPicPr>
        <p:blipFill>
          <a:blip r:embed="rId3"/>
          <a:stretch>
            <a:fillRect/>
          </a:stretch>
        </p:blipFill>
        <p:spPr>
          <a:xfrm>
            <a:off x="8147375" y="3182209"/>
            <a:ext cx="2135002" cy="17954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4"/>
          <a:stretch>
            <a:fillRect/>
          </a:stretch>
        </p:blipFill>
        <p:spPr>
          <a:xfrm>
            <a:off x="9876985" y="1924718"/>
            <a:ext cx="1980069" cy="930449"/>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a:stretch>
            <a:fillRect/>
          </a:stretch>
        </p:blipFill>
        <p:spPr>
          <a:xfrm>
            <a:off x="10221341" y="2948350"/>
            <a:ext cx="1970659" cy="2145729"/>
          </a:xfrm>
          <a:prstGeom prst="rect">
            <a:avLst/>
          </a:prstGeom>
          <a:ln>
            <a:noFill/>
          </a:ln>
          <a:effectLst>
            <a:softEdge rad="112500"/>
          </a:effectLst>
        </p:spPr>
      </p:pic>
      <p:pic>
        <p:nvPicPr>
          <p:cNvPr id="18" name="Picture 17"/>
          <p:cNvPicPr>
            <a:picLocks noChangeAspect="1"/>
          </p:cNvPicPr>
          <p:nvPr/>
        </p:nvPicPr>
        <p:blipFill>
          <a:blip r:embed="rId6"/>
          <a:stretch>
            <a:fillRect/>
          </a:stretch>
        </p:blipFill>
        <p:spPr>
          <a:xfrm>
            <a:off x="9372803" y="5036231"/>
            <a:ext cx="1819147" cy="155330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3822186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643048" y="1132389"/>
            <a:ext cx="1289334" cy="919485"/>
          </a:xfrm>
          <a:prstGeom prst="rect">
            <a:avLst/>
          </a:prstGeom>
        </p:spPr>
      </p:pic>
      <p:sp>
        <p:nvSpPr>
          <p:cNvPr id="9" name="Title 8"/>
          <p:cNvSpPr>
            <a:spLocks noGrp="1"/>
          </p:cNvSpPr>
          <p:nvPr>
            <p:ph type="title"/>
          </p:nvPr>
        </p:nvSpPr>
        <p:spPr>
          <a:xfrm>
            <a:off x="1371600" y="84434"/>
            <a:ext cx="9601200" cy="1485900"/>
          </a:xfrm>
        </p:spPr>
        <p:txBody>
          <a:bodyPr>
            <a:normAutofit/>
          </a:bodyPr>
          <a:lstStyle/>
          <a:p>
            <a:r>
              <a:rPr lang="fr-CA" sz="3600" dirty="0" err="1">
                <a:solidFill>
                  <a:srgbClr val="E6C069">
                    <a:lumMod val="50000"/>
                  </a:srgbClr>
                </a:solidFill>
              </a:rPr>
              <a:t>Projects</a:t>
            </a:r>
            <a:r>
              <a:rPr lang="fr-CA" sz="3600" dirty="0">
                <a:solidFill>
                  <a:srgbClr val="E6C069">
                    <a:lumMod val="50000"/>
                  </a:srgbClr>
                </a:solidFill>
              </a:rPr>
              <a:t> </a:t>
            </a:r>
            <a:r>
              <a:rPr lang="fr-CA" sz="3600" dirty="0" err="1">
                <a:solidFill>
                  <a:srgbClr val="E6C069">
                    <a:lumMod val="50000"/>
                  </a:srgbClr>
                </a:solidFill>
              </a:rPr>
              <a:t>Priorities</a:t>
            </a:r>
            <a:br>
              <a:rPr lang="fr-CA" dirty="0"/>
            </a:br>
            <a:r>
              <a:rPr lang="fr-CA" dirty="0" err="1"/>
              <a:t>Electronic</a:t>
            </a:r>
            <a:r>
              <a:rPr lang="fr-CA" dirty="0"/>
              <a:t> display</a:t>
            </a:r>
            <a:endParaRPr lang="fr-CA" sz="3600" i="1" dirty="0">
              <a:solidFill>
                <a:schemeClr val="tx2">
                  <a:lumMod val="75000"/>
                  <a:lumOff val="25000"/>
                </a:schemeClr>
              </a:solidFill>
            </a:endParaRPr>
          </a:p>
        </p:txBody>
      </p:sp>
      <p:sp>
        <p:nvSpPr>
          <p:cNvPr id="2" name="Content Placeholder 1"/>
          <p:cNvSpPr>
            <a:spLocks noGrp="1"/>
          </p:cNvSpPr>
          <p:nvPr>
            <p:ph idx="1"/>
          </p:nvPr>
        </p:nvSpPr>
        <p:spPr>
          <a:xfrm>
            <a:off x="1371599" y="2014985"/>
            <a:ext cx="5990253" cy="4852345"/>
          </a:xfrm>
        </p:spPr>
        <p:txBody>
          <a:bodyPr>
            <a:normAutofit/>
          </a:bodyPr>
          <a:lstStyle/>
          <a:p>
            <a:r>
              <a:rPr lang="fr-CA" sz="1800" dirty="0" err="1"/>
              <a:t>Located</a:t>
            </a:r>
            <a:r>
              <a:rPr lang="fr-CA" sz="1800" dirty="0"/>
              <a:t> at the main entrance </a:t>
            </a:r>
            <a:r>
              <a:rPr lang="fr-CA" sz="1800" dirty="0" err="1"/>
              <a:t>next</a:t>
            </a:r>
            <a:r>
              <a:rPr lang="fr-CA" sz="1800" dirty="0"/>
              <a:t> to the mail </a:t>
            </a:r>
            <a:r>
              <a:rPr lang="fr-CA" sz="1800" dirty="0" err="1"/>
              <a:t>shelter</a:t>
            </a:r>
            <a:r>
              <a:rPr lang="fr-CA" sz="1800" dirty="0"/>
              <a:t>.</a:t>
            </a:r>
            <a:endParaRPr lang="fr-CA" sz="1800" i="1" dirty="0">
              <a:solidFill>
                <a:schemeClr val="tx2">
                  <a:lumMod val="75000"/>
                  <a:lumOff val="25000"/>
                </a:schemeClr>
              </a:solidFill>
            </a:endParaRPr>
          </a:p>
          <a:p>
            <a:r>
              <a:rPr lang="fr-CA" sz="1800" dirty="0" err="1"/>
              <a:t>Ease</a:t>
            </a:r>
            <a:r>
              <a:rPr lang="fr-CA" sz="1800" dirty="0"/>
              <a:t> of multiple communications</a:t>
            </a:r>
            <a:endParaRPr lang="fr-CA" sz="1800" dirty="0">
              <a:solidFill>
                <a:schemeClr val="tx2">
                  <a:lumMod val="75000"/>
                  <a:lumOff val="25000"/>
                </a:schemeClr>
              </a:solidFill>
            </a:endParaRPr>
          </a:p>
          <a:p>
            <a:r>
              <a:rPr lang="fr-CA" sz="1800" dirty="0"/>
              <a:t> </a:t>
            </a:r>
            <a:r>
              <a:rPr lang="fr-CA" sz="1800" dirty="0" err="1"/>
              <a:t>Informs</a:t>
            </a:r>
            <a:r>
              <a:rPr lang="fr-CA" sz="1800" dirty="0"/>
              <a:t> of important messages if &amp; </a:t>
            </a:r>
            <a:r>
              <a:rPr lang="fr-CA" sz="1800" dirty="0" err="1"/>
              <a:t>when</a:t>
            </a:r>
            <a:r>
              <a:rPr lang="fr-CA" sz="1800" dirty="0"/>
              <a:t> </a:t>
            </a:r>
            <a:r>
              <a:rPr lang="fr-CA" sz="1800" dirty="0" err="1"/>
              <a:t>required</a:t>
            </a:r>
            <a:r>
              <a:rPr lang="fr-CA" sz="1800" dirty="0"/>
              <a:t>.</a:t>
            </a:r>
            <a:endParaRPr lang="fr-CA" dirty="0">
              <a:solidFill>
                <a:schemeClr val="tx2">
                  <a:lumMod val="75000"/>
                  <a:lumOff val="25000"/>
                </a:schemeClr>
              </a:solidFill>
            </a:endParaRPr>
          </a:p>
          <a:p>
            <a:r>
              <a:rPr lang="fr-CA" sz="1800" dirty="0" err="1"/>
              <a:t>Offers</a:t>
            </a:r>
            <a:r>
              <a:rPr lang="fr-CA" sz="1800" dirty="0"/>
              <a:t> an alternative communication medium for </a:t>
            </a:r>
            <a:r>
              <a:rPr lang="fr-CA" sz="1800" dirty="0" err="1"/>
              <a:t>visitors</a:t>
            </a:r>
            <a:r>
              <a:rPr lang="fr-CA" sz="1800" dirty="0"/>
              <a:t> to </a:t>
            </a:r>
            <a:r>
              <a:rPr lang="fr-CA" sz="1800" dirty="0" err="1"/>
              <a:t>see</a:t>
            </a:r>
            <a:r>
              <a:rPr lang="fr-CA" sz="1800" dirty="0"/>
              <a:t> for sale </a:t>
            </a:r>
            <a:r>
              <a:rPr lang="fr-CA" sz="1800" dirty="0" err="1"/>
              <a:t>properties</a:t>
            </a:r>
            <a:r>
              <a:rPr lang="fr-CA" sz="1800" dirty="0"/>
              <a:t>.</a:t>
            </a:r>
            <a:endParaRPr lang="en-CA" sz="1600" i="1" dirty="0">
              <a:solidFill>
                <a:schemeClr val="tx2">
                  <a:lumMod val="75000"/>
                  <a:lumOff val="25000"/>
                </a:schemeClr>
              </a:solidFill>
            </a:endParaRPr>
          </a:p>
          <a:p>
            <a:r>
              <a:rPr lang="en-CA" sz="2400" dirty="0">
                <a:solidFill>
                  <a:schemeClr val="bg1"/>
                </a:solidFill>
              </a:rPr>
              <a:t>Novelty for 2021-2022</a:t>
            </a:r>
          </a:p>
          <a:p>
            <a:pPr lvl="1"/>
            <a:r>
              <a:rPr lang="en-CA" sz="2400" dirty="0">
                <a:solidFill>
                  <a:schemeClr val="bg1"/>
                </a:solidFill>
              </a:rPr>
              <a:t> General e-mail to announce a change of presentation.</a:t>
            </a:r>
            <a:r>
              <a:rPr lang="fr-CA" sz="2400" dirty="0">
                <a:solidFill>
                  <a:schemeClr val="bg1"/>
                </a:solidFill>
              </a:rPr>
              <a:t> </a:t>
            </a:r>
          </a:p>
          <a:p>
            <a:pPr marL="0" indent="0">
              <a:buNone/>
            </a:pPr>
            <a:endParaRPr lang="fr-CA" sz="1800" dirty="0">
              <a:solidFill>
                <a:srgbClr val="FF0000"/>
              </a:solidFill>
            </a:endParaRPr>
          </a:p>
          <a:p>
            <a:endParaRPr lang="fr-CA" sz="1800" i="1" dirty="0">
              <a:solidFill>
                <a:schemeClr val="accent4">
                  <a:lumMod val="50000"/>
                </a:schemeClr>
              </a:solidFill>
            </a:endParaRPr>
          </a:p>
          <a:p>
            <a:endParaRPr lang="fr-CA" dirty="0"/>
          </a:p>
          <a:p>
            <a:endParaRPr lang="fr-CA" dirty="0"/>
          </a:p>
        </p:txBody>
      </p:sp>
      <p:pic>
        <p:nvPicPr>
          <p:cNvPr id="10" name="Picture 9"/>
          <p:cNvPicPr>
            <a:picLocks noChangeAspect="1"/>
          </p:cNvPicPr>
          <p:nvPr/>
        </p:nvPicPr>
        <p:blipFill>
          <a:blip r:embed="rId3"/>
          <a:stretch>
            <a:fillRect/>
          </a:stretch>
        </p:blipFill>
        <p:spPr>
          <a:xfrm>
            <a:off x="8147375" y="3182209"/>
            <a:ext cx="2135002" cy="17954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4"/>
          <a:stretch>
            <a:fillRect/>
          </a:stretch>
        </p:blipFill>
        <p:spPr>
          <a:xfrm>
            <a:off x="9876985" y="1924718"/>
            <a:ext cx="1980069" cy="930449"/>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a:stretch>
            <a:fillRect/>
          </a:stretch>
        </p:blipFill>
        <p:spPr>
          <a:xfrm>
            <a:off x="10221341" y="2948350"/>
            <a:ext cx="1970659" cy="2145729"/>
          </a:xfrm>
          <a:prstGeom prst="rect">
            <a:avLst/>
          </a:prstGeom>
          <a:ln>
            <a:noFill/>
          </a:ln>
          <a:effectLst>
            <a:softEdge rad="112500"/>
          </a:effectLst>
        </p:spPr>
      </p:pic>
      <p:pic>
        <p:nvPicPr>
          <p:cNvPr id="18" name="Picture 17"/>
          <p:cNvPicPr>
            <a:picLocks noChangeAspect="1"/>
          </p:cNvPicPr>
          <p:nvPr/>
        </p:nvPicPr>
        <p:blipFill>
          <a:blip r:embed="rId6"/>
          <a:stretch>
            <a:fillRect/>
          </a:stretch>
        </p:blipFill>
        <p:spPr>
          <a:xfrm>
            <a:off x="9372803" y="5036231"/>
            <a:ext cx="1819147" cy="155330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352116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286000"/>
            <a:ext cx="8637373" cy="3581400"/>
          </a:xfrm>
        </p:spPr>
        <p:txBody>
          <a:bodyPr/>
          <a:lstStyle/>
          <a:p>
            <a:r>
              <a:rPr lang="fr-CA" sz="2800" dirty="0"/>
              <a:t>L’entente est reconduite pour une deuxième année suite à une rencontre avec M. Christophe Folla</a:t>
            </a:r>
          </a:p>
          <a:p>
            <a:r>
              <a:rPr lang="fr-CA" sz="2800" dirty="0"/>
              <a:t>Parcours sera modifié et adapté suite à la version de l’année dernière</a:t>
            </a:r>
          </a:p>
          <a:p>
            <a:r>
              <a:rPr lang="fr-CA" sz="2800" dirty="0"/>
              <a:t>Communication à suivre pour la logistique complète</a:t>
            </a:r>
            <a:endParaRPr lang="fr-CA" sz="2800" dirty="0">
              <a:solidFill>
                <a:srgbClr val="FF0000"/>
              </a:solidFill>
            </a:endParaRPr>
          </a:p>
          <a:p>
            <a:endParaRPr lang="fr-CA" sz="2800" dirty="0"/>
          </a:p>
          <a:p>
            <a:pPr algn="ctr"/>
            <a:endParaRPr lang="fr-CA" dirty="0"/>
          </a:p>
        </p:txBody>
      </p:sp>
      <p:sp>
        <p:nvSpPr>
          <p:cNvPr id="5" name="Rectangle 4"/>
          <p:cNvSpPr/>
          <p:nvPr/>
        </p:nvSpPr>
        <p:spPr>
          <a:xfrm>
            <a:off x="1371600" y="571500"/>
            <a:ext cx="8064759" cy="1723549"/>
          </a:xfrm>
          <a:prstGeom prst="rect">
            <a:avLst/>
          </a:prstGeom>
        </p:spPr>
        <p:txBody>
          <a:bodyPr wrap="square">
            <a:spAutoFit/>
          </a:bodyPr>
          <a:lstStyle/>
          <a:p>
            <a:r>
              <a:rPr lang="fr-CA" sz="4400" dirty="0">
                <a:solidFill>
                  <a:srgbClr val="906B18"/>
                </a:solidFill>
                <a:ea typeface="+mj-ea"/>
                <a:cs typeface="+mj-cs"/>
              </a:rPr>
              <a:t>Projets 2021-2022</a:t>
            </a:r>
            <a:br>
              <a:rPr lang="fr-CA" sz="4400" dirty="0">
                <a:solidFill>
                  <a:srgbClr val="906B18"/>
                </a:solidFill>
                <a:ea typeface="+mj-ea"/>
                <a:cs typeface="+mj-cs"/>
              </a:rPr>
            </a:br>
            <a:r>
              <a:rPr lang="fr-CA" sz="4400" dirty="0">
                <a:solidFill>
                  <a:srgbClr val="906B18"/>
                </a:solidFill>
                <a:ea typeface="+mj-ea"/>
                <a:cs typeface="+mj-cs"/>
              </a:rPr>
              <a:t>Entente pour Les plaisirs d’hiver</a:t>
            </a:r>
          </a:p>
          <a:p>
            <a:endParaRPr lang="fr-CA" dirty="0">
              <a:solidFill>
                <a:srgbClr val="906B18"/>
              </a:solidFill>
            </a:endParaRPr>
          </a:p>
        </p:txBody>
      </p:sp>
      <p:pic>
        <p:nvPicPr>
          <p:cNvPr id="6" name="Picture 5"/>
          <p:cNvPicPr>
            <a:picLocks noChangeAspect="1"/>
          </p:cNvPicPr>
          <p:nvPr/>
        </p:nvPicPr>
        <p:blipFill>
          <a:blip r:embed="rId2"/>
          <a:stretch>
            <a:fillRect/>
          </a:stretch>
        </p:blipFill>
        <p:spPr>
          <a:xfrm>
            <a:off x="10008973" y="2195384"/>
            <a:ext cx="1988131" cy="2047102"/>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3461426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286000"/>
            <a:ext cx="8637373" cy="3581400"/>
          </a:xfrm>
        </p:spPr>
        <p:txBody>
          <a:bodyPr>
            <a:normAutofit/>
          </a:bodyPr>
          <a:lstStyle/>
          <a:p>
            <a:r>
              <a:rPr lang="fr-CA" sz="2800" dirty="0"/>
              <a:t>The Agreement </a:t>
            </a:r>
            <a:r>
              <a:rPr lang="fr-CA" sz="2800" dirty="0" err="1"/>
              <a:t>is</a:t>
            </a:r>
            <a:r>
              <a:rPr lang="fr-CA" sz="2800" dirty="0"/>
              <a:t> </a:t>
            </a:r>
            <a:r>
              <a:rPr lang="fr-CA" sz="2800" dirty="0" err="1"/>
              <a:t>repeated</a:t>
            </a:r>
            <a:r>
              <a:rPr lang="fr-CA" sz="2800" dirty="0"/>
              <a:t> for a second </a:t>
            </a:r>
            <a:r>
              <a:rPr lang="fr-CA" sz="2800" dirty="0" err="1"/>
              <a:t>year</a:t>
            </a:r>
            <a:r>
              <a:rPr lang="fr-CA" sz="2800" dirty="0"/>
              <a:t> of Winter fun </a:t>
            </a:r>
            <a:r>
              <a:rPr lang="fr-CA" sz="2800" dirty="0" err="1"/>
              <a:t>following</a:t>
            </a:r>
            <a:r>
              <a:rPr lang="fr-CA" sz="2800" dirty="0"/>
              <a:t> a meeting </a:t>
            </a:r>
            <a:r>
              <a:rPr lang="fr-CA" sz="2800" dirty="0" err="1"/>
              <a:t>with</a:t>
            </a:r>
            <a:r>
              <a:rPr lang="fr-CA" sz="2800" dirty="0"/>
              <a:t> Mr. Christophe Folla.</a:t>
            </a:r>
          </a:p>
          <a:p>
            <a:r>
              <a:rPr lang="fr-CA" sz="2800" dirty="0"/>
              <a:t>Courses </a:t>
            </a:r>
            <a:r>
              <a:rPr lang="fr-CA" sz="2800" dirty="0" err="1"/>
              <a:t>will</a:t>
            </a:r>
            <a:r>
              <a:rPr lang="fr-CA" sz="2800" dirty="0"/>
              <a:t> </a:t>
            </a:r>
            <a:r>
              <a:rPr lang="fr-CA" sz="2800" dirty="0" err="1"/>
              <a:t>be</a:t>
            </a:r>
            <a:r>
              <a:rPr lang="fr-CA" sz="2800" dirty="0"/>
              <a:t> </a:t>
            </a:r>
            <a:r>
              <a:rPr lang="fr-CA" sz="2800" dirty="0" err="1"/>
              <a:t>modified</a:t>
            </a:r>
            <a:r>
              <a:rPr lang="fr-CA" sz="2800" dirty="0"/>
              <a:t> and </a:t>
            </a:r>
            <a:r>
              <a:rPr lang="fr-CA" sz="2800" dirty="0" err="1"/>
              <a:t>adapted</a:t>
            </a:r>
            <a:r>
              <a:rPr lang="fr-CA" sz="2800" dirty="0"/>
              <a:t> </a:t>
            </a:r>
            <a:r>
              <a:rPr lang="fr-CA" sz="2800" dirty="0" err="1"/>
              <a:t>compared</a:t>
            </a:r>
            <a:r>
              <a:rPr lang="fr-CA" sz="2800" dirty="0"/>
              <a:t> to last </a:t>
            </a:r>
            <a:r>
              <a:rPr lang="fr-CA" sz="2800" dirty="0" err="1"/>
              <a:t>year’s</a:t>
            </a:r>
            <a:r>
              <a:rPr lang="fr-CA" sz="2800" dirty="0"/>
              <a:t> version.</a:t>
            </a:r>
          </a:p>
          <a:p>
            <a:r>
              <a:rPr lang="fr-CA" sz="2800" dirty="0"/>
              <a:t>Communication </a:t>
            </a:r>
            <a:r>
              <a:rPr lang="fr-CA" sz="2800" dirty="0" err="1"/>
              <a:t>will</a:t>
            </a:r>
            <a:r>
              <a:rPr lang="fr-CA" sz="2800" dirty="0"/>
              <a:t> </a:t>
            </a:r>
            <a:r>
              <a:rPr lang="fr-CA" sz="2800" dirty="0" err="1"/>
              <a:t>follow</a:t>
            </a:r>
            <a:r>
              <a:rPr lang="fr-CA" sz="2800" dirty="0"/>
              <a:t> for </a:t>
            </a:r>
            <a:r>
              <a:rPr lang="fr-CA" sz="2800" dirty="0" err="1"/>
              <a:t>complete</a:t>
            </a:r>
            <a:r>
              <a:rPr lang="fr-CA" sz="2800" dirty="0"/>
              <a:t> </a:t>
            </a:r>
            <a:r>
              <a:rPr lang="fr-CA" sz="2800" dirty="0" err="1"/>
              <a:t>logistics</a:t>
            </a:r>
            <a:r>
              <a:rPr lang="fr-CA" sz="2800" dirty="0"/>
              <a:t>.</a:t>
            </a:r>
            <a:endParaRPr lang="fr-CA" sz="2800" dirty="0">
              <a:solidFill>
                <a:srgbClr val="FF0000"/>
              </a:solidFill>
            </a:endParaRPr>
          </a:p>
          <a:p>
            <a:endParaRPr lang="fr-CA" sz="2800" dirty="0"/>
          </a:p>
          <a:p>
            <a:pPr algn="ctr"/>
            <a:endParaRPr lang="fr-CA" dirty="0"/>
          </a:p>
        </p:txBody>
      </p:sp>
      <p:sp>
        <p:nvSpPr>
          <p:cNvPr id="5" name="Rectangle 4"/>
          <p:cNvSpPr/>
          <p:nvPr/>
        </p:nvSpPr>
        <p:spPr>
          <a:xfrm>
            <a:off x="1371600" y="571500"/>
            <a:ext cx="8064759" cy="1723549"/>
          </a:xfrm>
          <a:prstGeom prst="rect">
            <a:avLst/>
          </a:prstGeom>
        </p:spPr>
        <p:txBody>
          <a:bodyPr wrap="square">
            <a:spAutoFit/>
          </a:bodyPr>
          <a:lstStyle/>
          <a:p>
            <a:r>
              <a:rPr lang="fr-CA" sz="4400" dirty="0">
                <a:solidFill>
                  <a:schemeClr val="accent4">
                    <a:lumMod val="50000"/>
                  </a:schemeClr>
                </a:solidFill>
              </a:rPr>
              <a:t>PROJECTS 2021-2022</a:t>
            </a:r>
            <a:br>
              <a:rPr lang="fr-CA" sz="4400" dirty="0">
                <a:solidFill>
                  <a:schemeClr val="accent4">
                    <a:lumMod val="50000"/>
                  </a:schemeClr>
                </a:solidFill>
                <a:ea typeface="+mj-ea"/>
                <a:cs typeface="+mj-cs"/>
              </a:rPr>
            </a:br>
            <a:r>
              <a:rPr lang="fr-CA" sz="4400" dirty="0">
                <a:solidFill>
                  <a:schemeClr val="accent4">
                    <a:lumMod val="50000"/>
                  </a:schemeClr>
                </a:solidFill>
                <a:ea typeface="+mj-ea"/>
                <a:cs typeface="+mj-cs"/>
              </a:rPr>
              <a:t>Agreement for Winter fun.</a:t>
            </a:r>
          </a:p>
          <a:p>
            <a:endParaRPr lang="fr-CA" dirty="0">
              <a:solidFill>
                <a:srgbClr val="906B18"/>
              </a:solidFill>
            </a:endParaRPr>
          </a:p>
        </p:txBody>
      </p:sp>
      <p:pic>
        <p:nvPicPr>
          <p:cNvPr id="6" name="Picture 5"/>
          <p:cNvPicPr>
            <a:picLocks noChangeAspect="1"/>
          </p:cNvPicPr>
          <p:nvPr/>
        </p:nvPicPr>
        <p:blipFill>
          <a:blip r:embed="rId2"/>
          <a:stretch>
            <a:fillRect/>
          </a:stretch>
        </p:blipFill>
        <p:spPr>
          <a:xfrm>
            <a:off x="10008973" y="2195384"/>
            <a:ext cx="1988131" cy="2047102"/>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407958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1371600" y="571500"/>
            <a:ext cx="10450286" cy="1938992"/>
          </a:xfrm>
          <a:prstGeom prst="rect">
            <a:avLst/>
          </a:prstGeom>
        </p:spPr>
        <p:txBody>
          <a:bodyPr wrap="square">
            <a:spAutoFit/>
          </a:bodyPr>
          <a:lstStyle/>
          <a:p>
            <a:r>
              <a:rPr lang="fr-CA" sz="4400" dirty="0">
                <a:solidFill>
                  <a:srgbClr val="906B18"/>
                </a:solidFill>
                <a:ea typeface="+mj-ea"/>
                <a:cs typeface="+mj-cs"/>
              </a:rPr>
              <a:t>Projets 2021-2022 </a:t>
            </a:r>
            <a:r>
              <a:rPr lang="fr-CA" sz="4000" dirty="0" err="1">
                <a:solidFill>
                  <a:schemeClr val="accent4">
                    <a:lumMod val="50000"/>
                  </a:schemeClr>
                </a:solidFill>
                <a:ea typeface="+mj-ea"/>
                <a:cs typeface="+mj-cs"/>
              </a:rPr>
              <a:t>Projects</a:t>
            </a:r>
            <a:r>
              <a:rPr lang="fr-CA" sz="4000" dirty="0">
                <a:solidFill>
                  <a:schemeClr val="accent4">
                    <a:lumMod val="50000"/>
                  </a:schemeClr>
                </a:solidFill>
                <a:ea typeface="+mj-ea"/>
                <a:cs typeface="+mj-cs"/>
              </a:rPr>
              <a:t> 2021-22</a:t>
            </a:r>
            <a:br>
              <a:rPr lang="fr-CA" sz="4000" dirty="0">
                <a:solidFill>
                  <a:schemeClr val="accent4">
                    <a:lumMod val="50000"/>
                  </a:schemeClr>
                </a:solidFill>
                <a:ea typeface="+mj-ea"/>
                <a:cs typeface="+mj-cs"/>
              </a:rPr>
            </a:br>
            <a:r>
              <a:rPr lang="fr-CA" sz="4000" dirty="0">
                <a:solidFill>
                  <a:srgbClr val="906B18"/>
                </a:solidFill>
                <a:ea typeface="+mj-ea"/>
                <a:cs typeface="+mj-cs"/>
              </a:rPr>
              <a:t>Activités sociales et relations avec </a:t>
            </a:r>
            <a:r>
              <a:rPr lang="fr-CA" sz="4000" dirty="0" err="1">
                <a:solidFill>
                  <a:srgbClr val="906B18"/>
                </a:solidFill>
                <a:ea typeface="+mj-ea"/>
                <a:cs typeface="+mj-cs"/>
              </a:rPr>
              <a:t>Golfmont</a:t>
            </a:r>
            <a:endParaRPr lang="fr-CA" sz="4000" dirty="0">
              <a:solidFill>
                <a:srgbClr val="906B18"/>
              </a:solidFill>
              <a:ea typeface="+mj-ea"/>
              <a:cs typeface="+mj-cs"/>
            </a:endParaRPr>
          </a:p>
          <a:p>
            <a:r>
              <a:rPr lang="fr-CA" sz="3600" dirty="0">
                <a:solidFill>
                  <a:schemeClr val="accent4">
                    <a:lumMod val="50000"/>
                  </a:schemeClr>
                </a:solidFill>
              </a:rPr>
              <a:t>        Social </a:t>
            </a:r>
            <a:r>
              <a:rPr lang="fr-CA" sz="3600" dirty="0" err="1">
                <a:solidFill>
                  <a:schemeClr val="accent4">
                    <a:lumMod val="50000"/>
                  </a:schemeClr>
                </a:solidFill>
              </a:rPr>
              <a:t>Activities</a:t>
            </a:r>
            <a:r>
              <a:rPr lang="fr-CA" sz="3600" dirty="0">
                <a:solidFill>
                  <a:schemeClr val="accent4">
                    <a:lumMod val="50000"/>
                  </a:schemeClr>
                </a:solidFill>
              </a:rPr>
              <a:t> and relations </a:t>
            </a:r>
            <a:r>
              <a:rPr lang="fr-CA" sz="3600" dirty="0" err="1">
                <a:solidFill>
                  <a:schemeClr val="accent4">
                    <a:lumMod val="50000"/>
                  </a:schemeClr>
                </a:solidFill>
              </a:rPr>
              <a:t>with</a:t>
            </a:r>
            <a:r>
              <a:rPr lang="fr-CA" sz="3600" dirty="0">
                <a:solidFill>
                  <a:schemeClr val="accent4">
                    <a:lumMod val="50000"/>
                  </a:schemeClr>
                </a:solidFill>
              </a:rPr>
              <a:t> </a:t>
            </a:r>
            <a:r>
              <a:rPr lang="fr-CA" sz="3600" dirty="0" err="1">
                <a:solidFill>
                  <a:schemeClr val="accent4">
                    <a:lumMod val="50000"/>
                  </a:schemeClr>
                </a:solidFill>
              </a:rPr>
              <a:t>Golfmont</a:t>
            </a:r>
            <a:endParaRPr lang="fr-CA" sz="3600" dirty="0">
              <a:solidFill>
                <a:schemeClr val="accent4">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pic>
        <p:nvPicPr>
          <p:cNvPr id="2" name="Picture 1"/>
          <p:cNvPicPr>
            <a:picLocks noChangeAspect="1"/>
          </p:cNvPicPr>
          <p:nvPr/>
        </p:nvPicPr>
        <p:blipFill>
          <a:blip r:embed="rId3"/>
          <a:stretch>
            <a:fillRect/>
          </a:stretch>
        </p:blipFill>
        <p:spPr>
          <a:xfrm>
            <a:off x="4042492" y="4953596"/>
            <a:ext cx="3176459" cy="1746646"/>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7141529" y="4953596"/>
            <a:ext cx="2691261" cy="1746646"/>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1872989" y="2746744"/>
            <a:ext cx="3001865" cy="2908750"/>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633513" y="2746744"/>
            <a:ext cx="2750919" cy="2871021"/>
          </a:xfrm>
          <a:prstGeom prst="rect">
            <a:avLst/>
          </a:prstGeom>
          <a:ln>
            <a:noFill/>
          </a:ln>
          <a:effectLst>
            <a:softEdge rad="112500"/>
          </a:effectLst>
        </p:spPr>
      </p:pic>
      <p:pic>
        <p:nvPicPr>
          <p:cNvPr id="10" name="Picture 9"/>
          <p:cNvPicPr>
            <a:picLocks noChangeAspect="1"/>
          </p:cNvPicPr>
          <p:nvPr/>
        </p:nvPicPr>
        <p:blipFill>
          <a:blip r:embed="rId7"/>
          <a:stretch>
            <a:fillRect/>
          </a:stretch>
        </p:blipFill>
        <p:spPr>
          <a:xfrm>
            <a:off x="5501116" y="3010537"/>
            <a:ext cx="2548017" cy="2074647"/>
          </a:xfrm>
          <a:prstGeom prst="rect">
            <a:avLst/>
          </a:prstGeom>
          <a:ln>
            <a:noFill/>
          </a:ln>
          <a:effectLst>
            <a:softEdge rad="112500"/>
          </a:effectLst>
        </p:spPr>
      </p:pic>
    </p:spTree>
    <p:extLst>
      <p:ext uri="{BB962C8B-B14F-4D97-AF65-F5344CB8AC3E}">
        <p14:creationId xmlns:p14="http://schemas.microsoft.com/office/powerpoint/2010/main" val="386995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371600" y="422189"/>
            <a:ext cx="9601200" cy="1485900"/>
          </a:xfrm>
        </p:spPr>
        <p:txBody>
          <a:bodyPr>
            <a:normAutofit fontScale="90000"/>
          </a:bodyPr>
          <a:lstStyle/>
          <a:p>
            <a:r>
              <a:rPr lang="fr-CA" sz="4900" dirty="0">
                <a:solidFill>
                  <a:srgbClr val="906B18"/>
                </a:solidFill>
              </a:rPr>
              <a:t>Réglementation pollution visuelle</a:t>
            </a:r>
            <a:br>
              <a:rPr lang="fr-CA" dirty="0">
                <a:solidFill>
                  <a:srgbClr val="906B18"/>
                </a:solidFill>
              </a:rPr>
            </a:br>
            <a:br>
              <a:rPr lang="fr-CA" dirty="0"/>
            </a:br>
            <a:endParaRPr lang="fr-CA" dirty="0"/>
          </a:p>
        </p:txBody>
      </p:sp>
      <p:sp>
        <p:nvSpPr>
          <p:cNvPr id="2" name="Content Placeholder 1"/>
          <p:cNvSpPr>
            <a:spLocks noGrp="1"/>
          </p:cNvSpPr>
          <p:nvPr>
            <p:ph idx="1"/>
          </p:nvPr>
        </p:nvSpPr>
        <p:spPr>
          <a:xfrm>
            <a:off x="1371600" y="1570336"/>
            <a:ext cx="10326130" cy="5082748"/>
          </a:xfrm>
        </p:spPr>
        <p:txBody>
          <a:bodyPr>
            <a:normAutofit/>
          </a:bodyPr>
          <a:lstStyle/>
          <a:p>
            <a:endParaRPr lang="fr-CA" sz="1800" dirty="0"/>
          </a:p>
          <a:p>
            <a:r>
              <a:rPr lang="fr-CA" sz="2400" dirty="0"/>
              <a:t> Règlement municipal sur la nuisance (pollution visuelle) #587-2019	</a:t>
            </a:r>
          </a:p>
          <a:p>
            <a:r>
              <a:rPr lang="fr-CA" sz="2400" dirty="0"/>
              <a:t> Certains choisissent de laisser leurs bacs en permanence près de la route     ou à la vue de tous les passants</a:t>
            </a:r>
          </a:p>
          <a:p>
            <a:r>
              <a:rPr lang="fr-CA" sz="2400" dirty="0"/>
              <a:t> Si c’est le cas: </a:t>
            </a:r>
            <a:r>
              <a:rPr lang="fr-CA" sz="2400" i="1" dirty="0"/>
              <a:t>veuillez-vous assurer de construire un abri ou un écran végétal</a:t>
            </a:r>
            <a:r>
              <a:rPr lang="fr-CA" sz="2400" dirty="0"/>
              <a:t> </a:t>
            </a:r>
          </a:p>
          <a:p>
            <a:r>
              <a:rPr lang="fr-CA" sz="2400" dirty="0"/>
              <a:t>Le règlement complet est sur le site de la Municipalité</a:t>
            </a:r>
          </a:p>
          <a:p>
            <a:r>
              <a:rPr lang="fr-CA" sz="2400" dirty="0"/>
              <a:t>Les contrevenants s’exposent à un avis </a:t>
            </a:r>
          </a:p>
          <a:p>
            <a:pPr marL="0" indent="0">
              <a:buNone/>
            </a:pPr>
            <a:r>
              <a:rPr lang="fr-CA" sz="2400" dirty="0"/>
              <a:t>     ou amende de la ville. </a:t>
            </a:r>
          </a:p>
          <a:p>
            <a:pPr marL="0" indent="0">
              <a:buNone/>
            </a:pPr>
            <a:endParaRPr lang="fr-CA" sz="2400" dirty="0"/>
          </a:p>
          <a:p>
            <a:endParaRPr lang="fr-CA" sz="1800" dirty="0"/>
          </a:p>
          <a:p>
            <a:endParaRPr lang="fr-CA" sz="1800" dirty="0"/>
          </a:p>
          <a:p>
            <a:endParaRPr lang="fr-CA" sz="1800" dirty="0"/>
          </a:p>
          <a:p>
            <a:endParaRPr lang="fr-CA" sz="1800" dirty="0"/>
          </a:p>
        </p:txBody>
      </p:sp>
      <p:pic>
        <p:nvPicPr>
          <p:cNvPr id="3" name="Picture 2"/>
          <p:cNvPicPr>
            <a:picLocks noChangeAspect="1"/>
          </p:cNvPicPr>
          <p:nvPr/>
        </p:nvPicPr>
        <p:blipFill>
          <a:blip r:embed="rId2"/>
          <a:stretch>
            <a:fillRect/>
          </a:stretch>
        </p:blipFill>
        <p:spPr>
          <a:xfrm>
            <a:off x="7639378" y="4570596"/>
            <a:ext cx="4313726" cy="2082488"/>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27792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371600" y="521043"/>
            <a:ext cx="9601200" cy="1485900"/>
          </a:xfrm>
        </p:spPr>
        <p:txBody>
          <a:bodyPr>
            <a:normAutofit fontScale="90000"/>
          </a:bodyPr>
          <a:lstStyle/>
          <a:p>
            <a:r>
              <a:rPr lang="fr-CA" sz="4900" dirty="0" err="1">
                <a:solidFill>
                  <a:schemeClr val="accent4">
                    <a:lumMod val="50000"/>
                  </a:schemeClr>
                </a:solidFill>
              </a:rPr>
              <a:t>Regulation</a:t>
            </a:r>
            <a:r>
              <a:rPr lang="fr-CA" sz="4900" dirty="0">
                <a:solidFill>
                  <a:schemeClr val="accent4">
                    <a:lumMod val="50000"/>
                  </a:schemeClr>
                </a:solidFill>
              </a:rPr>
              <a:t> for </a:t>
            </a:r>
            <a:r>
              <a:rPr lang="fr-CA" sz="4900" dirty="0" err="1">
                <a:solidFill>
                  <a:schemeClr val="accent4">
                    <a:lumMod val="50000"/>
                  </a:schemeClr>
                </a:solidFill>
              </a:rPr>
              <a:t>visual</a:t>
            </a:r>
            <a:r>
              <a:rPr lang="fr-CA" sz="4900" dirty="0">
                <a:solidFill>
                  <a:schemeClr val="accent4">
                    <a:lumMod val="50000"/>
                  </a:schemeClr>
                </a:solidFill>
              </a:rPr>
              <a:t> pollution.</a:t>
            </a:r>
            <a:br>
              <a:rPr lang="fr-CA" dirty="0">
                <a:solidFill>
                  <a:srgbClr val="906B18"/>
                </a:solidFill>
              </a:rPr>
            </a:br>
            <a:br>
              <a:rPr lang="fr-CA" dirty="0"/>
            </a:br>
            <a:endParaRPr lang="fr-CA" dirty="0"/>
          </a:p>
        </p:txBody>
      </p:sp>
      <p:sp>
        <p:nvSpPr>
          <p:cNvPr id="2" name="Content Placeholder 1"/>
          <p:cNvSpPr>
            <a:spLocks noGrp="1"/>
          </p:cNvSpPr>
          <p:nvPr>
            <p:ph idx="1"/>
          </p:nvPr>
        </p:nvSpPr>
        <p:spPr>
          <a:xfrm>
            <a:off x="1371600" y="1570336"/>
            <a:ext cx="10326130" cy="5082748"/>
          </a:xfrm>
        </p:spPr>
        <p:txBody>
          <a:bodyPr>
            <a:normAutofit/>
          </a:bodyPr>
          <a:lstStyle/>
          <a:p>
            <a:pPr marL="0" indent="0">
              <a:buNone/>
            </a:pPr>
            <a:endParaRPr lang="fr-CA" sz="1800" dirty="0"/>
          </a:p>
          <a:p>
            <a:r>
              <a:rPr lang="fr-CA" sz="2400" dirty="0"/>
              <a:t> Municipal </a:t>
            </a:r>
            <a:r>
              <a:rPr lang="fr-CA" sz="2400" dirty="0" err="1"/>
              <a:t>regulation</a:t>
            </a:r>
            <a:r>
              <a:rPr lang="fr-CA" sz="2400" dirty="0"/>
              <a:t> </a:t>
            </a:r>
            <a:r>
              <a:rPr lang="fr-CA" sz="2400" dirty="0" err="1"/>
              <a:t>concerning</a:t>
            </a:r>
            <a:r>
              <a:rPr lang="fr-CA" sz="2400" dirty="0"/>
              <a:t>  </a:t>
            </a:r>
            <a:r>
              <a:rPr lang="fr-CA" sz="2400" dirty="0" err="1"/>
              <a:t>visual</a:t>
            </a:r>
            <a:r>
              <a:rPr lang="fr-CA" sz="2400" dirty="0"/>
              <a:t> pollution </a:t>
            </a:r>
            <a:r>
              <a:rPr lang="fr-CA" sz="2400" dirty="0" err="1"/>
              <a:t>rule</a:t>
            </a:r>
            <a:r>
              <a:rPr lang="fr-CA" sz="2400" dirty="0"/>
              <a:t> #587-2019	</a:t>
            </a:r>
          </a:p>
          <a:p>
            <a:r>
              <a:rPr lang="fr-CA" sz="2400" dirty="0"/>
              <a:t> </a:t>
            </a:r>
            <a:r>
              <a:rPr lang="fr-CA" sz="2400" dirty="0" err="1"/>
              <a:t>Some</a:t>
            </a:r>
            <a:r>
              <a:rPr lang="fr-CA" sz="2400" dirty="0"/>
              <a:t> </a:t>
            </a:r>
            <a:r>
              <a:rPr lang="fr-CA" sz="2400" dirty="0" err="1"/>
              <a:t>homeowners</a:t>
            </a:r>
            <a:r>
              <a:rPr lang="fr-CA" sz="2400" dirty="0"/>
              <a:t> (</a:t>
            </a:r>
            <a:r>
              <a:rPr lang="fr-CA" sz="2400" dirty="0" err="1"/>
              <a:t>many</a:t>
            </a:r>
            <a:r>
              <a:rPr lang="fr-CA" sz="2400" dirty="0"/>
              <a:t>) have </a:t>
            </a:r>
            <a:r>
              <a:rPr lang="fr-CA" sz="2400" dirty="0" err="1"/>
              <a:t>chosen</a:t>
            </a:r>
            <a:r>
              <a:rPr lang="fr-CA" sz="2400" dirty="0"/>
              <a:t> to </a:t>
            </a:r>
            <a:r>
              <a:rPr lang="fr-CA" sz="2400" dirty="0" err="1"/>
              <a:t>permanently</a:t>
            </a:r>
            <a:r>
              <a:rPr lang="fr-CA" sz="2400" dirty="0"/>
              <a:t> store </a:t>
            </a:r>
            <a:r>
              <a:rPr lang="fr-CA" sz="2400" dirty="0" err="1"/>
              <a:t>their</a:t>
            </a:r>
            <a:r>
              <a:rPr lang="fr-CA" sz="2400" dirty="0"/>
              <a:t> </a:t>
            </a:r>
            <a:r>
              <a:rPr lang="fr-CA" sz="2400" dirty="0" err="1"/>
              <a:t>garbage</a:t>
            </a:r>
            <a:r>
              <a:rPr lang="fr-CA" sz="2400" dirty="0"/>
              <a:t> </a:t>
            </a:r>
            <a:r>
              <a:rPr lang="fr-CA" sz="2400" dirty="0" err="1"/>
              <a:t>bins</a:t>
            </a:r>
            <a:r>
              <a:rPr lang="fr-CA" sz="2400" dirty="0"/>
              <a:t> </a:t>
            </a:r>
            <a:r>
              <a:rPr lang="fr-CA" sz="2400" dirty="0" err="1"/>
              <a:t>near</a:t>
            </a:r>
            <a:r>
              <a:rPr lang="fr-CA" sz="2400" dirty="0"/>
              <a:t> the </a:t>
            </a:r>
            <a:r>
              <a:rPr lang="fr-CA" sz="2400" dirty="0" err="1"/>
              <a:t>street</a:t>
            </a:r>
            <a:r>
              <a:rPr lang="fr-CA" sz="2400" dirty="0"/>
              <a:t> or in full </a:t>
            </a:r>
            <a:r>
              <a:rPr lang="fr-CA" sz="2400" dirty="0" err="1"/>
              <a:t>view</a:t>
            </a:r>
            <a:r>
              <a:rPr lang="fr-CA" sz="2400" dirty="0"/>
              <a:t> for the </a:t>
            </a:r>
            <a:r>
              <a:rPr lang="fr-CA" sz="2400" dirty="0" err="1"/>
              <a:t>residents</a:t>
            </a:r>
            <a:endParaRPr lang="fr-CA" sz="2400" dirty="0"/>
          </a:p>
          <a:p>
            <a:r>
              <a:rPr lang="fr-CA" sz="2400" dirty="0"/>
              <a:t> If </a:t>
            </a:r>
            <a:r>
              <a:rPr lang="fr-CA" sz="2400" dirty="0" err="1"/>
              <a:t>this</a:t>
            </a:r>
            <a:r>
              <a:rPr lang="fr-CA" sz="2400" dirty="0"/>
              <a:t> </a:t>
            </a:r>
            <a:r>
              <a:rPr lang="fr-CA" sz="2400" dirty="0" err="1"/>
              <a:t>is</a:t>
            </a:r>
            <a:r>
              <a:rPr lang="fr-CA" sz="2400" dirty="0"/>
              <a:t> the case for </a:t>
            </a:r>
            <a:r>
              <a:rPr lang="fr-CA" sz="2400" dirty="0" err="1"/>
              <a:t>you</a:t>
            </a:r>
            <a:r>
              <a:rPr lang="fr-CA" sz="2400" dirty="0"/>
              <a:t>: </a:t>
            </a:r>
            <a:r>
              <a:rPr lang="fr-CA" sz="2400" i="1" dirty="0" err="1"/>
              <a:t>please</a:t>
            </a:r>
            <a:r>
              <a:rPr lang="fr-CA" sz="2400" i="1" dirty="0"/>
              <a:t> </a:t>
            </a:r>
            <a:r>
              <a:rPr lang="fr-CA" sz="2400" i="1" dirty="0" err="1"/>
              <a:t>insure</a:t>
            </a:r>
            <a:r>
              <a:rPr lang="fr-CA" sz="2400" i="1" dirty="0"/>
              <a:t> to </a:t>
            </a:r>
            <a:r>
              <a:rPr lang="fr-CA" sz="2400" i="1" dirty="0" err="1"/>
              <a:t>build</a:t>
            </a:r>
            <a:r>
              <a:rPr lang="fr-CA" sz="2400" i="1" dirty="0"/>
              <a:t> a </a:t>
            </a:r>
            <a:r>
              <a:rPr lang="fr-CA" sz="2400" i="1" dirty="0" err="1"/>
              <a:t>shelter</a:t>
            </a:r>
            <a:r>
              <a:rPr lang="fr-CA" sz="2400" i="1" dirty="0"/>
              <a:t> or a </a:t>
            </a:r>
            <a:r>
              <a:rPr lang="fr-CA" sz="2400" i="1" dirty="0" err="1"/>
              <a:t>vegetation</a:t>
            </a:r>
            <a:r>
              <a:rPr lang="fr-CA" sz="2400" i="1" dirty="0"/>
              <a:t> </a:t>
            </a:r>
            <a:r>
              <a:rPr lang="fr-CA" sz="2400" i="1" dirty="0" err="1"/>
              <a:t>screen</a:t>
            </a:r>
            <a:r>
              <a:rPr lang="fr-CA" sz="2400" i="1" dirty="0"/>
              <a:t> to </a:t>
            </a:r>
            <a:r>
              <a:rPr lang="fr-CA" sz="2400" i="1" dirty="0" err="1"/>
              <a:t>hide</a:t>
            </a:r>
            <a:r>
              <a:rPr lang="fr-CA" sz="2400" i="1" dirty="0"/>
              <a:t> </a:t>
            </a:r>
            <a:r>
              <a:rPr lang="fr-CA" sz="2400" i="1" dirty="0" err="1"/>
              <a:t>from</a:t>
            </a:r>
            <a:r>
              <a:rPr lang="fr-CA" sz="2400" i="1" dirty="0"/>
              <a:t> </a:t>
            </a:r>
            <a:r>
              <a:rPr lang="fr-CA" sz="2400" i="1" dirty="0" err="1"/>
              <a:t>street</a:t>
            </a:r>
            <a:r>
              <a:rPr lang="fr-CA" sz="2400" i="1" dirty="0"/>
              <a:t> </a:t>
            </a:r>
            <a:r>
              <a:rPr lang="fr-CA" sz="2400" i="1" dirty="0" err="1"/>
              <a:t>view</a:t>
            </a:r>
            <a:r>
              <a:rPr lang="fr-CA" sz="2400" i="1" dirty="0"/>
              <a:t> </a:t>
            </a:r>
            <a:r>
              <a:rPr lang="fr-CA" sz="2400" i="1" dirty="0" err="1"/>
              <a:t>these</a:t>
            </a:r>
            <a:r>
              <a:rPr lang="fr-CA" sz="2400" i="1" dirty="0"/>
              <a:t> </a:t>
            </a:r>
            <a:r>
              <a:rPr lang="fr-CA" sz="2400" i="1" dirty="0" err="1"/>
              <a:t>bins</a:t>
            </a:r>
            <a:r>
              <a:rPr lang="fr-CA" sz="2400" i="1" dirty="0"/>
              <a:t> in accordance </a:t>
            </a:r>
            <a:r>
              <a:rPr lang="fr-CA" sz="2400" i="1" dirty="0" err="1"/>
              <a:t>with</a:t>
            </a:r>
            <a:r>
              <a:rPr lang="fr-CA" sz="2400" i="1" dirty="0"/>
              <a:t> the Municipal </a:t>
            </a:r>
            <a:r>
              <a:rPr lang="fr-CA" sz="2400" i="1" dirty="0" err="1"/>
              <a:t>rule</a:t>
            </a:r>
            <a:r>
              <a:rPr lang="fr-CA" sz="2400" i="1" dirty="0"/>
              <a:t> #587-2019 ( </a:t>
            </a:r>
            <a:r>
              <a:rPr lang="fr-CA" sz="2400" i="1" dirty="0" err="1"/>
              <a:t>available</a:t>
            </a:r>
            <a:r>
              <a:rPr lang="fr-CA" sz="2400" i="1" dirty="0"/>
              <a:t> on the </a:t>
            </a:r>
            <a:r>
              <a:rPr lang="fr-CA" sz="2400" i="1" dirty="0" err="1"/>
              <a:t>Municipality</a:t>
            </a:r>
            <a:r>
              <a:rPr lang="fr-CA" sz="2400" i="1" dirty="0"/>
              <a:t> web site)</a:t>
            </a:r>
            <a:endParaRPr lang="fr-CA" sz="2400" dirty="0"/>
          </a:p>
          <a:p>
            <a:r>
              <a:rPr lang="fr-CA" sz="2400" dirty="0" err="1"/>
              <a:t>Those</a:t>
            </a:r>
            <a:r>
              <a:rPr lang="fr-CA" sz="2400" dirty="0"/>
              <a:t> not </a:t>
            </a:r>
            <a:r>
              <a:rPr lang="fr-CA" sz="2400" dirty="0" err="1"/>
              <a:t>complying</a:t>
            </a:r>
            <a:r>
              <a:rPr lang="fr-CA" sz="2400" dirty="0"/>
              <a:t> </a:t>
            </a:r>
            <a:r>
              <a:rPr lang="fr-CA" sz="2400" dirty="0" err="1"/>
              <a:t>with</a:t>
            </a:r>
            <a:r>
              <a:rPr lang="fr-CA" sz="2400" dirty="0"/>
              <a:t> </a:t>
            </a:r>
            <a:r>
              <a:rPr lang="fr-CA" sz="2400" dirty="0" err="1"/>
              <a:t>this</a:t>
            </a:r>
            <a:r>
              <a:rPr lang="fr-CA" sz="2400" dirty="0"/>
              <a:t> </a:t>
            </a:r>
            <a:r>
              <a:rPr lang="fr-CA" sz="2400" dirty="0" err="1"/>
              <a:t>rule</a:t>
            </a:r>
            <a:r>
              <a:rPr lang="fr-CA" sz="2400" dirty="0"/>
              <a:t> are </a:t>
            </a:r>
            <a:r>
              <a:rPr lang="fr-CA" sz="2400" dirty="0" err="1"/>
              <a:t>exposing</a:t>
            </a:r>
            <a:endParaRPr lang="fr-CA" sz="2400" dirty="0"/>
          </a:p>
          <a:p>
            <a:pPr marL="0" indent="0">
              <a:buNone/>
            </a:pPr>
            <a:r>
              <a:rPr lang="fr-CA" sz="2400" dirty="0"/>
              <a:t>     </a:t>
            </a:r>
            <a:r>
              <a:rPr lang="fr-CA" sz="2400" dirty="0" err="1"/>
              <a:t>themselves</a:t>
            </a:r>
            <a:r>
              <a:rPr lang="fr-CA" sz="2400" dirty="0"/>
              <a:t> to a </a:t>
            </a:r>
            <a:r>
              <a:rPr lang="fr-CA" sz="2400" dirty="0" err="1"/>
              <a:t>written</a:t>
            </a:r>
            <a:r>
              <a:rPr lang="fr-CA" sz="2400" dirty="0"/>
              <a:t> notice or fine </a:t>
            </a:r>
            <a:r>
              <a:rPr lang="fr-CA" sz="2400" dirty="0" err="1"/>
              <a:t>from</a:t>
            </a:r>
            <a:r>
              <a:rPr lang="fr-CA" sz="2400" dirty="0"/>
              <a:t> the </a:t>
            </a:r>
          </a:p>
          <a:p>
            <a:pPr marL="0" indent="0">
              <a:buNone/>
            </a:pPr>
            <a:r>
              <a:rPr lang="fr-CA" sz="2400" dirty="0"/>
              <a:t>     city. </a:t>
            </a:r>
          </a:p>
          <a:p>
            <a:pPr marL="0" indent="0">
              <a:buNone/>
            </a:pPr>
            <a:r>
              <a:rPr lang="fr-CA" sz="2400" dirty="0"/>
              <a:t> </a:t>
            </a:r>
          </a:p>
          <a:p>
            <a:endParaRPr lang="fr-CA" sz="1800" dirty="0"/>
          </a:p>
          <a:p>
            <a:endParaRPr lang="fr-CA" sz="1800" dirty="0"/>
          </a:p>
          <a:p>
            <a:endParaRPr lang="fr-CA" sz="1800" dirty="0"/>
          </a:p>
          <a:p>
            <a:endParaRPr lang="fr-CA" sz="1800" dirty="0"/>
          </a:p>
        </p:txBody>
      </p:sp>
      <p:pic>
        <p:nvPicPr>
          <p:cNvPr id="3" name="Picture 2"/>
          <p:cNvPicPr>
            <a:picLocks noChangeAspect="1"/>
          </p:cNvPicPr>
          <p:nvPr/>
        </p:nvPicPr>
        <p:blipFill>
          <a:blip r:embed="rId2"/>
          <a:stretch>
            <a:fillRect/>
          </a:stretch>
        </p:blipFill>
        <p:spPr>
          <a:xfrm>
            <a:off x="7895290" y="4570596"/>
            <a:ext cx="4296710" cy="2082488"/>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41202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17956" y="4864791"/>
            <a:ext cx="1692806" cy="2099820"/>
          </a:xfrm>
          <a:prstGeom prst="rect">
            <a:avLst/>
          </a:prstGeom>
          <a:ln>
            <a:noFill/>
          </a:ln>
          <a:effectLst>
            <a:softEdge rad="112500"/>
          </a:effectLst>
        </p:spPr>
      </p:pic>
      <p:sp>
        <p:nvSpPr>
          <p:cNvPr id="9" name="Title 8"/>
          <p:cNvSpPr>
            <a:spLocks noGrp="1"/>
          </p:cNvSpPr>
          <p:nvPr>
            <p:ph type="title"/>
          </p:nvPr>
        </p:nvSpPr>
        <p:spPr>
          <a:xfrm>
            <a:off x="1371599" y="339810"/>
            <a:ext cx="10243751" cy="1485900"/>
          </a:xfrm>
        </p:spPr>
        <p:txBody>
          <a:bodyPr>
            <a:normAutofit/>
          </a:bodyPr>
          <a:lstStyle/>
          <a:p>
            <a:r>
              <a:rPr lang="fr-CA" sz="3600" dirty="0" err="1">
                <a:solidFill>
                  <a:srgbClr val="906B18"/>
                </a:solidFill>
              </a:rPr>
              <a:t>Projects</a:t>
            </a:r>
            <a:r>
              <a:rPr lang="fr-CA" sz="3600" dirty="0">
                <a:solidFill>
                  <a:srgbClr val="906B18"/>
                </a:solidFill>
              </a:rPr>
              <a:t> </a:t>
            </a:r>
            <a:br>
              <a:rPr lang="fr-CA" sz="3600" dirty="0"/>
            </a:br>
            <a:endParaRPr lang="fr-CA" sz="3600" dirty="0"/>
          </a:p>
        </p:txBody>
      </p:sp>
      <p:sp>
        <p:nvSpPr>
          <p:cNvPr id="2" name="Content Placeholder 1"/>
          <p:cNvSpPr>
            <a:spLocks noGrp="1"/>
          </p:cNvSpPr>
          <p:nvPr>
            <p:ph idx="1"/>
          </p:nvPr>
        </p:nvSpPr>
        <p:spPr>
          <a:xfrm>
            <a:off x="1371600" y="1874108"/>
            <a:ext cx="7158751" cy="4946824"/>
          </a:xfrm>
        </p:spPr>
        <p:txBody>
          <a:bodyPr>
            <a:normAutofit fontScale="92500" lnSpcReduction="20000"/>
          </a:bodyPr>
          <a:lstStyle/>
          <a:p>
            <a:r>
              <a:rPr lang="fr-CA" dirty="0"/>
              <a:t>Déboisement des terrains </a:t>
            </a:r>
            <a:endParaRPr lang="fr-CA" dirty="0">
              <a:solidFill>
                <a:srgbClr val="FF0000"/>
              </a:solidFill>
            </a:endParaRPr>
          </a:p>
          <a:p>
            <a:pPr lvl="1"/>
            <a:r>
              <a:rPr lang="fr-CA" dirty="0"/>
              <a:t>Requête suite aux plaintes pour plus de vigilance </a:t>
            </a:r>
          </a:p>
          <a:p>
            <a:pPr lvl="1"/>
            <a:r>
              <a:rPr lang="fr-CA" dirty="0"/>
              <a:t>À l’étude : modification pour une réglementation plus sévère (Municipalité)</a:t>
            </a:r>
          </a:p>
          <a:p>
            <a:r>
              <a:rPr lang="fr-CA" dirty="0"/>
              <a:t>Divers </a:t>
            </a:r>
          </a:p>
          <a:p>
            <a:pPr lvl="1"/>
            <a:r>
              <a:rPr lang="fr-CA" sz="1900" dirty="0"/>
              <a:t>Nettoyage des rues : devancé et fait en juin</a:t>
            </a:r>
          </a:p>
          <a:p>
            <a:pPr lvl="1"/>
            <a:r>
              <a:rPr lang="fr-CA" sz="1800" dirty="0"/>
              <a:t>Réparation de certains fossés problématiques</a:t>
            </a:r>
          </a:p>
          <a:p>
            <a:pPr lvl="1"/>
            <a:r>
              <a:rPr lang="fr-CA" sz="1800" dirty="0"/>
              <a:t>Réparation des fissures du pavage</a:t>
            </a:r>
          </a:p>
          <a:p>
            <a:pPr lvl="1"/>
            <a:r>
              <a:rPr lang="fr-CA" sz="1800" dirty="0"/>
              <a:t>Ajout de signalisations diverses</a:t>
            </a:r>
          </a:p>
          <a:p>
            <a:pPr lvl="1"/>
            <a:r>
              <a:rPr lang="fr-CA" sz="1800" dirty="0"/>
              <a:t>Retrait d’une carcasse en état de putréfaction</a:t>
            </a:r>
          </a:p>
          <a:p>
            <a:pPr lvl="1"/>
            <a:r>
              <a:rPr lang="fr-CA" sz="1800" dirty="0"/>
              <a:t>Entretient sommaire des fossés</a:t>
            </a:r>
          </a:p>
          <a:p>
            <a:pPr lvl="1"/>
            <a:r>
              <a:rPr lang="fr-CA" sz="1800" dirty="0"/>
              <a:t>Réparation des regards(</a:t>
            </a:r>
            <a:r>
              <a:rPr lang="fr-CA" sz="1800" dirty="0" err="1"/>
              <a:t>manhole</a:t>
            </a:r>
            <a:r>
              <a:rPr lang="fr-CA" sz="1800" dirty="0"/>
              <a:t>) par Hydro Québec (en cours) </a:t>
            </a:r>
          </a:p>
          <a:p>
            <a:pPr lvl="1"/>
            <a:r>
              <a:rPr lang="fr-CA" sz="1800" dirty="0"/>
              <a:t>Projet d’agrandissement haut </a:t>
            </a:r>
            <a:r>
              <a:rPr lang="fr-CA" sz="1800" dirty="0" err="1"/>
              <a:t>Doral</a:t>
            </a:r>
            <a:r>
              <a:rPr lang="fr-CA" sz="1800" dirty="0"/>
              <a:t>, rues en construction</a:t>
            </a:r>
          </a:p>
          <a:p>
            <a:pPr marL="530352" lvl="1" indent="0">
              <a:buNone/>
            </a:pPr>
            <a:endParaRPr lang="en-CA" dirty="0">
              <a:solidFill>
                <a:schemeClr val="tx2">
                  <a:lumMod val="75000"/>
                  <a:lumOff val="25000"/>
                </a:schemeClr>
              </a:solidFill>
            </a:endParaRPr>
          </a:p>
          <a:p>
            <a:pPr marL="0" lvl="0" indent="0">
              <a:buNone/>
            </a:pPr>
            <a:r>
              <a:rPr lang="fr-CA" sz="2800" dirty="0">
                <a:solidFill>
                  <a:srgbClr val="191B0E"/>
                </a:solidFill>
              </a:rPr>
              <a:t>AMÉLIORATION DE LA RELATION ET</a:t>
            </a:r>
            <a:br>
              <a:rPr lang="fr-CA" sz="2800" dirty="0">
                <a:solidFill>
                  <a:srgbClr val="191B0E"/>
                </a:solidFill>
              </a:rPr>
            </a:br>
            <a:r>
              <a:rPr lang="fr-CA" sz="2800" dirty="0">
                <a:solidFill>
                  <a:srgbClr val="191B0E"/>
                </a:solidFill>
              </a:rPr>
              <a:t>GRANDE COLLABORATION</a:t>
            </a:r>
          </a:p>
          <a:p>
            <a:pPr lvl="1"/>
            <a:endParaRPr lang="fr-CA" dirty="0"/>
          </a:p>
        </p:txBody>
      </p:sp>
      <p:pic>
        <p:nvPicPr>
          <p:cNvPr id="3" name="Picture 2"/>
          <p:cNvPicPr>
            <a:picLocks noChangeAspect="1"/>
          </p:cNvPicPr>
          <p:nvPr/>
        </p:nvPicPr>
        <p:blipFill>
          <a:blip r:embed="rId3"/>
          <a:stretch>
            <a:fillRect/>
          </a:stretch>
        </p:blipFill>
        <p:spPr>
          <a:xfrm>
            <a:off x="10030151" y="1636865"/>
            <a:ext cx="1649609" cy="173843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397893" y="3442444"/>
            <a:ext cx="2574907" cy="24722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8241147" y="1372603"/>
            <a:ext cx="1595773" cy="181385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32330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B95A"/>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5025" y="2380524"/>
            <a:ext cx="9612971" cy="3229450"/>
          </a:xfrm>
        </p:spPr>
        <p:txBody>
          <a:bodyPr>
            <a:normAutofit fontScale="90000"/>
          </a:bodyPr>
          <a:lstStyle/>
          <a:p>
            <a:pPr algn="l"/>
            <a:r>
              <a:rPr lang="fr-CA" sz="6000" dirty="0">
                <a:solidFill>
                  <a:srgbClr val="906B18"/>
                </a:solidFill>
              </a:rPr>
              <a:t>Association des propriétaires du </a:t>
            </a:r>
            <a:br>
              <a:rPr lang="fr-CA" sz="6000" dirty="0">
                <a:solidFill>
                  <a:schemeClr val="accent2">
                    <a:lumMod val="50000"/>
                  </a:schemeClr>
                </a:solidFill>
              </a:rPr>
            </a:br>
            <a:r>
              <a:rPr lang="fr-CA" sz="6000" dirty="0">
                <a:solidFill>
                  <a:schemeClr val="accent2">
                    <a:lumMod val="50000"/>
                  </a:schemeClr>
                </a:solidFill>
              </a:rPr>
              <a:t>Domaine</a:t>
            </a:r>
            <a:r>
              <a:rPr lang="fr-CA" sz="6000" dirty="0">
                <a:solidFill>
                  <a:srgbClr val="906B18"/>
                </a:solidFill>
              </a:rPr>
              <a:t> Balmoral</a:t>
            </a:r>
            <a:br>
              <a:rPr lang="fr-CA" sz="6000" dirty="0">
                <a:solidFill>
                  <a:schemeClr val="accent2">
                    <a:lumMod val="40000"/>
                    <a:lumOff val="60000"/>
                  </a:schemeClr>
                </a:solidFill>
              </a:rPr>
            </a:br>
            <a:br>
              <a:rPr lang="fr-CA" sz="6000" dirty="0">
                <a:solidFill>
                  <a:schemeClr val="accent2">
                    <a:lumMod val="40000"/>
                    <a:lumOff val="60000"/>
                  </a:schemeClr>
                </a:solidFill>
              </a:rPr>
            </a:br>
            <a:br>
              <a:rPr lang="fr-CA" sz="6000" dirty="0">
                <a:solidFill>
                  <a:schemeClr val="accent2">
                    <a:lumMod val="40000"/>
                    <a:lumOff val="60000"/>
                  </a:schemeClr>
                </a:solidFill>
              </a:rPr>
            </a:br>
            <a:r>
              <a:rPr lang="fr-CA" sz="6000" dirty="0">
                <a:solidFill>
                  <a:schemeClr val="accent2">
                    <a:lumMod val="40000"/>
                    <a:lumOff val="60000"/>
                  </a:schemeClr>
                </a:solidFill>
              </a:rPr>
              <a:t> </a:t>
            </a:r>
            <a:r>
              <a:rPr lang="fr-CA" sz="4900" dirty="0" err="1">
                <a:solidFill>
                  <a:schemeClr val="accent2">
                    <a:lumMod val="50000"/>
                  </a:schemeClr>
                </a:solidFill>
              </a:rPr>
              <a:t>Homeowner’S</a:t>
            </a:r>
            <a:r>
              <a:rPr lang="fr-CA" sz="4900" dirty="0">
                <a:solidFill>
                  <a:schemeClr val="accent2">
                    <a:lumMod val="50000"/>
                  </a:schemeClr>
                </a:solidFill>
              </a:rPr>
              <a:t> Association</a:t>
            </a:r>
            <a:br>
              <a:rPr lang="fr-CA" sz="4900" dirty="0">
                <a:solidFill>
                  <a:schemeClr val="accent2">
                    <a:lumMod val="50000"/>
                  </a:schemeClr>
                </a:solidFill>
              </a:rPr>
            </a:br>
            <a:r>
              <a:rPr lang="fr-CA" sz="4900" dirty="0">
                <a:solidFill>
                  <a:schemeClr val="accent2">
                    <a:lumMod val="50000"/>
                  </a:schemeClr>
                </a:solidFill>
              </a:rPr>
              <a:t>2021 </a:t>
            </a:r>
            <a:r>
              <a:rPr lang="fr-CA" sz="4900" dirty="0" err="1">
                <a:solidFill>
                  <a:schemeClr val="accent2">
                    <a:lumMod val="50000"/>
                  </a:schemeClr>
                </a:solidFill>
              </a:rPr>
              <a:t>Annual</a:t>
            </a:r>
            <a:r>
              <a:rPr lang="fr-CA" sz="4900" dirty="0">
                <a:solidFill>
                  <a:schemeClr val="accent2">
                    <a:lumMod val="50000"/>
                  </a:schemeClr>
                </a:solidFill>
              </a:rPr>
              <a:t> REUNION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236" y="83976"/>
            <a:ext cx="1568760" cy="1568760"/>
          </a:xfrm>
          <a:prstGeom prst="rect">
            <a:avLst/>
          </a:prstGeom>
        </p:spPr>
      </p:pic>
    </p:spTree>
    <p:extLst>
      <p:ext uri="{BB962C8B-B14F-4D97-AF65-F5344CB8AC3E}">
        <p14:creationId xmlns:p14="http://schemas.microsoft.com/office/powerpoint/2010/main" val="1580682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17956" y="4864791"/>
            <a:ext cx="1692806" cy="2099820"/>
          </a:xfrm>
          <a:prstGeom prst="rect">
            <a:avLst/>
          </a:prstGeom>
          <a:ln>
            <a:noFill/>
          </a:ln>
          <a:effectLst>
            <a:softEdge rad="112500"/>
          </a:effectLst>
        </p:spPr>
      </p:pic>
      <p:sp>
        <p:nvSpPr>
          <p:cNvPr id="9" name="Title 8"/>
          <p:cNvSpPr>
            <a:spLocks noGrp="1"/>
          </p:cNvSpPr>
          <p:nvPr>
            <p:ph type="title"/>
          </p:nvPr>
        </p:nvSpPr>
        <p:spPr>
          <a:xfrm>
            <a:off x="1371599" y="339810"/>
            <a:ext cx="10243751" cy="1485900"/>
          </a:xfrm>
        </p:spPr>
        <p:txBody>
          <a:bodyPr>
            <a:normAutofit/>
          </a:bodyPr>
          <a:lstStyle/>
          <a:p>
            <a:r>
              <a:rPr lang="fr-CA" sz="3600" dirty="0" err="1">
                <a:solidFill>
                  <a:srgbClr val="906B18"/>
                </a:solidFill>
              </a:rPr>
              <a:t>Projects</a:t>
            </a:r>
            <a:r>
              <a:rPr lang="fr-CA" sz="3600" dirty="0">
                <a:solidFill>
                  <a:srgbClr val="906B18"/>
                </a:solidFill>
              </a:rPr>
              <a:t> </a:t>
            </a:r>
            <a:br>
              <a:rPr lang="fr-CA" sz="3600" dirty="0"/>
            </a:br>
            <a:r>
              <a:rPr lang="en-CA" sz="3600" dirty="0">
                <a:solidFill>
                  <a:schemeClr val="tx2">
                    <a:lumMod val="75000"/>
                    <a:lumOff val="25000"/>
                  </a:schemeClr>
                </a:solidFill>
              </a:rPr>
              <a:t>Enhanced Presence </a:t>
            </a:r>
            <a:r>
              <a:rPr lang="fr-CA" sz="3600" dirty="0" err="1">
                <a:solidFill>
                  <a:schemeClr val="tx2">
                    <a:lumMod val="75000"/>
                    <a:lumOff val="25000"/>
                  </a:schemeClr>
                </a:solidFill>
              </a:rPr>
              <a:t>with</a:t>
            </a:r>
            <a:r>
              <a:rPr lang="fr-CA" sz="3600" dirty="0">
                <a:solidFill>
                  <a:schemeClr val="tx2">
                    <a:lumMod val="75000"/>
                    <a:lumOff val="25000"/>
                  </a:schemeClr>
                </a:solidFill>
              </a:rPr>
              <a:t> </a:t>
            </a:r>
            <a:r>
              <a:rPr lang="fr-CA" sz="3600" dirty="0" err="1">
                <a:solidFill>
                  <a:schemeClr val="tx2">
                    <a:lumMod val="75000"/>
                    <a:lumOff val="25000"/>
                  </a:schemeClr>
                </a:solidFill>
              </a:rPr>
              <a:t>Municipality</a:t>
            </a:r>
            <a:endParaRPr lang="fr-CA" sz="3600" dirty="0"/>
          </a:p>
        </p:txBody>
      </p:sp>
      <p:sp>
        <p:nvSpPr>
          <p:cNvPr id="2" name="Content Placeholder 1"/>
          <p:cNvSpPr>
            <a:spLocks noGrp="1"/>
          </p:cNvSpPr>
          <p:nvPr>
            <p:ph idx="1"/>
          </p:nvPr>
        </p:nvSpPr>
        <p:spPr>
          <a:xfrm>
            <a:off x="1371601" y="1874108"/>
            <a:ext cx="6989808" cy="4946824"/>
          </a:xfrm>
        </p:spPr>
        <p:txBody>
          <a:bodyPr>
            <a:normAutofit fontScale="85000" lnSpcReduction="20000"/>
          </a:bodyPr>
          <a:lstStyle/>
          <a:p>
            <a:r>
              <a:rPr lang="fr-CA" dirty="0"/>
              <a:t>Abusive </a:t>
            </a:r>
            <a:r>
              <a:rPr lang="fr-CA" dirty="0" err="1"/>
              <a:t>tree</a:t>
            </a:r>
            <a:r>
              <a:rPr lang="fr-CA" dirty="0"/>
              <a:t> clearing on lots </a:t>
            </a:r>
            <a:endParaRPr lang="fr-CA" dirty="0">
              <a:solidFill>
                <a:srgbClr val="FF0000"/>
              </a:solidFill>
            </a:endParaRPr>
          </a:p>
          <a:p>
            <a:pPr lvl="1"/>
            <a:r>
              <a:rPr lang="fr-CA" dirty="0"/>
              <a:t>The city has </a:t>
            </a:r>
            <a:r>
              <a:rPr lang="fr-CA" dirty="0" err="1"/>
              <a:t>received</a:t>
            </a:r>
            <a:r>
              <a:rPr lang="fr-CA" dirty="0"/>
              <a:t> a </a:t>
            </a:r>
            <a:r>
              <a:rPr lang="fr-CA" dirty="0" err="1"/>
              <a:t>demand</a:t>
            </a:r>
            <a:r>
              <a:rPr lang="fr-CA" dirty="0"/>
              <a:t> </a:t>
            </a:r>
            <a:r>
              <a:rPr lang="fr-CA" dirty="0" err="1"/>
              <a:t>following</a:t>
            </a:r>
            <a:r>
              <a:rPr lang="fr-CA" dirty="0"/>
              <a:t> complaints for </a:t>
            </a:r>
            <a:r>
              <a:rPr lang="fr-CA" dirty="0" err="1"/>
              <a:t>better</a:t>
            </a:r>
            <a:r>
              <a:rPr lang="fr-CA" dirty="0"/>
              <a:t> </a:t>
            </a:r>
            <a:r>
              <a:rPr lang="fr-CA" dirty="0" err="1"/>
              <a:t>follow</a:t>
            </a:r>
            <a:r>
              <a:rPr lang="fr-CA" dirty="0"/>
              <a:t>-up and vigilance </a:t>
            </a:r>
          </a:p>
          <a:p>
            <a:pPr lvl="1"/>
            <a:r>
              <a:rPr lang="fr-CA" dirty="0"/>
              <a:t>Under </a:t>
            </a:r>
            <a:r>
              <a:rPr lang="fr-CA" dirty="0" err="1"/>
              <a:t>study</a:t>
            </a:r>
            <a:r>
              <a:rPr lang="fr-CA" dirty="0"/>
              <a:t>: modification for a </a:t>
            </a:r>
            <a:r>
              <a:rPr lang="fr-CA" dirty="0" err="1"/>
              <a:t>better</a:t>
            </a:r>
            <a:r>
              <a:rPr lang="fr-CA" dirty="0"/>
              <a:t> and more </a:t>
            </a:r>
            <a:r>
              <a:rPr lang="fr-CA" dirty="0" err="1"/>
              <a:t>severe</a:t>
            </a:r>
            <a:r>
              <a:rPr lang="fr-CA" dirty="0"/>
              <a:t> </a:t>
            </a:r>
            <a:r>
              <a:rPr lang="fr-CA" dirty="0" err="1"/>
              <a:t>regulation</a:t>
            </a:r>
            <a:r>
              <a:rPr lang="fr-CA" dirty="0"/>
              <a:t> (</a:t>
            </a:r>
            <a:r>
              <a:rPr lang="fr-CA" dirty="0" err="1"/>
              <a:t>Municipality</a:t>
            </a:r>
            <a:r>
              <a:rPr lang="fr-CA" dirty="0"/>
              <a:t>)</a:t>
            </a:r>
          </a:p>
          <a:p>
            <a:r>
              <a:rPr lang="fr-CA" dirty="0"/>
              <a:t>Varia </a:t>
            </a:r>
          </a:p>
          <a:p>
            <a:pPr lvl="1"/>
            <a:r>
              <a:rPr lang="fr-CA" sz="1900" dirty="0"/>
              <a:t>Street </a:t>
            </a:r>
            <a:r>
              <a:rPr lang="fr-CA" sz="1900" dirty="0" err="1"/>
              <a:t>cleaning</a:t>
            </a:r>
            <a:r>
              <a:rPr lang="fr-CA" sz="1900" dirty="0"/>
              <a:t>: </a:t>
            </a:r>
            <a:r>
              <a:rPr lang="fr-CA" sz="1900" dirty="0" err="1"/>
              <a:t>advanced</a:t>
            </a:r>
            <a:r>
              <a:rPr lang="fr-CA" sz="1900" dirty="0"/>
              <a:t> and </a:t>
            </a:r>
            <a:r>
              <a:rPr lang="fr-CA" sz="1900" dirty="0" err="1"/>
              <a:t>completed</a:t>
            </a:r>
            <a:r>
              <a:rPr lang="fr-CA" sz="1900" dirty="0"/>
              <a:t> in </a:t>
            </a:r>
            <a:r>
              <a:rPr lang="fr-CA" sz="1900" dirty="0" err="1"/>
              <a:t>June</a:t>
            </a:r>
            <a:endParaRPr lang="fr-CA" sz="1900" dirty="0"/>
          </a:p>
          <a:p>
            <a:pPr lvl="1"/>
            <a:r>
              <a:rPr lang="fr-CA" sz="1800" dirty="0" err="1"/>
              <a:t>Repairs</a:t>
            </a:r>
            <a:r>
              <a:rPr lang="fr-CA" sz="1800" dirty="0"/>
              <a:t> of certain </a:t>
            </a:r>
            <a:r>
              <a:rPr lang="fr-CA" sz="1800" dirty="0" err="1"/>
              <a:t>culverts</a:t>
            </a:r>
            <a:r>
              <a:rPr lang="fr-CA" sz="1800" dirty="0"/>
              <a:t> </a:t>
            </a:r>
            <a:r>
              <a:rPr lang="fr-CA" sz="1800" dirty="0" err="1"/>
              <a:t>needing</a:t>
            </a:r>
            <a:r>
              <a:rPr lang="fr-CA" sz="1800" dirty="0"/>
              <a:t> attention - </a:t>
            </a:r>
            <a:r>
              <a:rPr lang="fr-CA" sz="1800" dirty="0" err="1"/>
              <a:t>completed</a:t>
            </a:r>
            <a:endParaRPr lang="fr-CA" sz="1800" dirty="0"/>
          </a:p>
          <a:p>
            <a:pPr lvl="1"/>
            <a:r>
              <a:rPr lang="fr-CA" sz="1800" dirty="0" err="1"/>
              <a:t>Repairs</a:t>
            </a:r>
            <a:r>
              <a:rPr lang="fr-CA" sz="1800" dirty="0"/>
              <a:t> of </a:t>
            </a:r>
            <a:r>
              <a:rPr lang="fr-CA" sz="1800" dirty="0" err="1"/>
              <a:t>paving</a:t>
            </a:r>
            <a:r>
              <a:rPr lang="fr-CA" sz="1800" dirty="0"/>
              <a:t> cracks – </a:t>
            </a:r>
            <a:r>
              <a:rPr lang="fr-CA" sz="1800" dirty="0" err="1"/>
              <a:t>partially</a:t>
            </a:r>
            <a:r>
              <a:rPr lang="fr-CA" sz="1800" dirty="0"/>
              <a:t> </a:t>
            </a:r>
            <a:r>
              <a:rPr lang="fr-CA" sz="1800" dirty="0" err="1"/>
              <a:t>completed</a:t>
            </a:r>
            <a:endParaRPr lang="fr-CA" sz="1800" dirty="0"/>
          </a:p>
          <a:p>
            <a:pPr lvl="1"/>
            <a:r>
              <a:rPr lang="fr-CA" sz="1800" dirty="0"/>
              <a:t>Addition of </a:t>
            </a:r>
            <a:r>
              <a:rPr lang="fr-CA" sz="1800" dirty="0" err="1"/>
              <a:t>various</a:t>
            </a:r>
            <a:r>
              <a:rPr lang="fr-CA" sz="1800" dirty="0"/>
              <a:t> signal </a:t>
            </a:r>
            <a:r>
              <a:rPr lang="fr-CA" sz="1800" dirty="0" err="1"/>
              <a:t>signs</a:t>
            </a:r>
            <a:r>
              <a:rPr lang="fr-CA" sz="1800" dirty="0"/>
              <a:t>.</a:t>
            </a:r>
          </a:p>
          <a:p>
            <a:pPr lvl="1"/>
            <a:r>
              <a:rPr lang="fr-CA" sz="1800" dirty="0" err="1"/>
              <a:t>Removal</a:t>
            </a:r>
            <a:r>
              <a:rPr lang="fr-CA" sz="1800" dirty="0"/>
              <a:t> of a </a:t>
            </a:r>
            <a:r>
              <a:rPr lang="fr-CA" sz="1800" dirty="0" err="1"/>
              <a:t>rotting</a:t>
            </a:r>
            <a:r>
              <a:rPr lang="fr-CA" sz="1800" dirty="0"/>
              <a:t> animal </a:t>
            </a:r>
            <a:r>
              <a:rPr lang="fr-CA" sz="1800" dirty="0" err="1"/>
              <a:t>carcass</a:t>
            </a:r>
            <a:endParaRPr lang="fr-CA" sz="1800" dirty="0"/>
          </a:p>
          <a:p>
            <a:pPr lvl="1"/>
            <a:r>
              <a:rPr lang="fr-CA" sz="1800" dirty="0"/>
              <a:t>Maintenance of </a:t>
            </a:r>
            <a:r>
              <a:rPr lang="fr-CA" sz="1800" dirty="0" err="1"/>
              <a:t>vegetation</a:t>
            </a:r>
            <a:r>
              <a:rPr lang="fr-CA" sz="1800" dirty="0"/>
              <a:t> in </a:t>
            </a:r>
            <a:r>
              <a:rPr lang="fr-CA" sz="1800" dirty="0" err="1"/>
              <a:t>ditches</a:t>
            </a:r>
            <a:endParaRPr lang="fr-CA" sz="1800" dirty="0"/>
          </a:p>
          <a:p>
            <a:pPr lvl="1"/>
            <a:r>
              <a:rPr lang="fr-CA" sz="1800" dirty="0" err="1"/>
              <a:t>Repairs</a:t>
            </a:r>
            <a:r>
              <a:rPr lang="fr-CA" sz="1800" dirty="0"/>
              <a:t> to </a:t>
            </a:r>
            <a:r>
              <a:rPr lang="fr-CA" sz="1800" dirty="0" err="1"/>
              <a:t>manholes</a:t>
            </a:r>
            <a:r>
              <a:rPr lang="fr-CA" sz="1800" dirty="0"/>
              <a:t>, by Hydro Québec (</a:t>
            </a:r>
            <a:r>
              <a:rPr lang="fr-CA" sz="1800" dirty="0" err="1"/>
              <a:t>ongoing</a:t>
            </a:r>
            <a:r>
              <a:rPr lang="fr-CA" sz="1800" dirty="0"/>
              <a:t>)</a:t>
            </a:r>
          </a:p>
          <a:p>
            <a:pPr lvl="1"/>
            <a:r>
              <a:rPr lang="fr-CA" sz="1800" dirty="0" err="1"/>
              <a:t>Upper</a:t>
            </a:r>
            <a:r>
              <a:rPr lang="fr-CA" sz="1800" dirty="0"/>
              <a:t> </a:t>
            </a:r>
            <a:r>
              <a:rPr lang="fr-CA" sz="1800" dirty="0" err="1"/>
              <a:t>Doral</a:t>
            </a:r>
            <a:r>
              <a:rPr lang="fr-CA" sz="1800" dirty="0"/>
              <a:t> </a:t>
            </a:r>
            <a:r>
              <a:rPr lang="fr-CA" sz="1800" dirty="0" err="1"/>
              <a:t>project</a:t>
            </a:r>
            <a:r>
              <a:rPr lang="fr-CA" sz="1800" dirty="0"/>
              <a:t>, </a:t>
            </a:r>
            <a:r>
              <a:rPr lang="fr-CA" sz="1800" dirty="0" err="1"/>
              <a:t>streets</a:t>
            </a:r>
            <a:r>
              <a:rPr lang="fr-CA" sz="1800" dirty="0"/>
              <a:t> </a:t>
            </a:r>
            <a:r>
              <a:rPr lang="fr-CA" sz="1800" dirty="0" err="1"/>
              <a:t>under</a:t>
            </a:r>
            <a:r>
              <a:rPr lang="fr-CA" sz="1800" dirty="0"/>
              <a:t> construction</a:t>
            </a:r>
          </a:p>
          <a:p>
            <a:pPr lvl="1"/>
            <a:endParaRPr lang="fr-CA" sz="1800" dirty="0"/>
          </a:p>
          <a:p>
            <a:pPr marL="530352" lvl="1" indent="0">
              <a:buNone/>
            </a:pPr>
            <a:endParaRPr lang="en-CA" dirty="0">
              <a:solidFill>
                <a:schemeClr val="tx2">
                  <a:lumMod val="75000"/>
                  <a:lumOff val="25000"/>
                </a:schemeClr>
              </a:solidFill>
            </a:endParaRPr>
          </a:p>
          <a:p>
            <a:pPr marL="0" lvl="0" indent="0">
              <a:buNone/>
            </a:pPr>
            <a:r>
              <a:rPr lang="fr-CA" sz="2800" dirty="0">
                <a:solidFill>
                  <a:srgbClr val="191B0E"/>
                </a:solidFill>
              </a:rPr>
              <a:t>RELATION IMPROVEMENT AND VERY GOOD COLABORATION WITH THE CITY</a:t>
            </a:r>
          </a:p>
          <a:p>
            <a:pPr lvl="1"/>
            <a:endParaRPr lang="fr-CA" dirty="0"/>
          </a:p>
        </p:txBody>
      </p:sp>
      <p:pic>
        <p:nvPicPr>
          <p:cNvPr id="3" name="Picture 2"/>
          <p:cNvPicPr>
            <a:picLocks noChangeAspect="1"/>
          </p:cNvPicPr>
          <p:nvPr/>
        </p:nvPicPr>
        <p:blipFill>
          <a:blip r:embed="rId3"/>
          <a:stretch>
            <a:fillRect/>
          </a:stretch>
        </p:blipFill>
        <p:spPr>
          <a:xfrm>
            <a:off x="10030151" y="1636865"/>
            <a:ext cx="1649609" cy="173843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397893" y="3442444"/>
            <a:ext cx="2574907" cy="24722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8397893" y="1371901"/>
            <a:ext cx="1595773" cy="181385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143106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7184488">
            <a:off x="9353990" y="1667511"/>
            <a:ext cx="2121749" cy="1809414"/>
          </a:xfrm>
          <a:prstGeom prst="rect">
            <a:avLst/>
          </a:prstGeom>
        </p:spPr>
      </p:pic>
      <p:sp>
        <p:nvSpPr>
          <p:cNvPr id="9" name="Title 8"/>
          <p:cNvSpPr>
            <a:spLocks noGrp="1"/>
          </p:cNvSpPr>
          <p:nvPr>
            <p:ph type="title"/>
          </p:nvPr>
        </p:nvSpPr>
        <p:spPr>
          <a:xfrm>
            <a:off x="1371600" y="84436"/>
            <a:ext cx="9601200" cy="1485900"/>
          </a:xfrm>
        </p:spPr>
        <p:txBody>
          <a:bodyPr>
            <a:normAutofit fontScale="90000"/>
          </a:bodyPr>
          <a:lstStyle/>
          <a:p>
            <a:br>
              <a:rPr lang="fr-CA" dirty="0"/>
            </a:br>
            <a:r>
              <a:rPr lang="fr-CA" sz="3600" i="1" dirty="0">
                <a:solidFill>
                  <a:srgbClr val="E6C069">
                    <a:lumMod val="50000"/>
                  </a:srgbClr>
                </a:solidFill>
              </a:rPr>
              <a:t>Projets Prioritaires     </a:t>
            </a:r>
            <a:br>
              <a:rPr lang="fr-CA" dirty="0"/>
            </a:br>
            <a:r>
              <a:rPr lang="fr-CA" dirty="0"/>
              <a:t>Tournée Bon voisinage </a:t>
            </a:r>
          </a:p>
        </p:txBody>
      </p:sp>
      <p:sp>
        <p:nvSpPr>
          <p:cNvPr id="2" name="Content Placeholder 1"/>
          <p:cNvSpPr>
            <a:spLocks noGrp="1"/>
          </p:cNvSpPr>
          <p:nvPr>
            <p:ph idx="1"/>
          </p:nvPr>
        </p:nvSpPr>
        <p:spPr>
          <a:xfrm>
            <a:off x="1371600" y="1570336"/>
            <a:ext cx="8267164" cy="5082748"/>
          </a:xfrm>
        </p:spPr>
        <p:txBody>
          <a:bodyPr>
            <a:normAutofit/>
          </a:bodyPr>
          <a:lstStyle/>
          <a:p>
            <a:endParaRPr lang="fr-CA" sz="1800" dirty="0"/>
          </a:p>
          <a:p>
            <a:r>
              <a:rPr lang="fr-CA" sz="2400" dirty="0"/>
              <a:t>Tous les propriétaires présents ont reçu un petit fascicule</a:t>
            </a:r>
          </a:p>
          <a:p>
            <a:r>
              <a:rPr lang="fr-CA" sz="2400" dirty="0"/>
              <a:t>Si par inadvertance, nous vous avons oubliés, veuillez communiquer avec nous via le site internet</a:t>
            </a:r>
          </a:p>
          <a:p>
            <a:pPr lvl="1"/>
            <a:r>
              <a:rPr lang="fr-CA" dirty="0"/>
              <a:t>Encore MERCI à M. Daniel Langlois pour sa générosité</a:t>
            </a:r>
          </a:p>
          <a:p>
            <a:pPr lvl="1"/>
            <a:endParaRPr lang="fr-CA" dirty="0"/>
          </a:p>
          <a:p>
            <a:pPr marL="0" indent="0">
              <a:buNone/>
            </a:pPr>
            <a:endParaRPr lang="fr-CA" sz="1800" dirty="0"/>
          </a:p>
          <a:p>
            <a:endParaRPr lang="fr-CA" sz="1800" dirty="0"/>
          </a:p>
          <a:p>
            <a:endParaRPr lang="fr-CA" sz="1800" dirty="0"/>
          </a:p>
          <a:p>
            <a:endParaRPr lang="fr-CA" sz="1800" dirty="0"/>
          </a:p>
          <a:p>
            <a:endParaRPr lang="fr-CA" sz="1800" dirty="0"/>
          </a:p>
        </p:txBody>
      </p:sp>
      <p:pic>
        <p:nvPicPr>
          <p:cNvPr id="5" name="Picture 4"/>
          <p:cNvPicPr>
            <a:picLocks noChangeAspect="1"/>
          </p:cNvPicPr>
          <p:nvPr/>
        </p:nvPicPr>
        <p:blipFill>
          <a:blip r:embed="rId3"/>
          <a:stretch>
            <a:fillRect/>
          </a:stretch>
        </p:blipFill>
        <p:spPr>
          <a:xfrm rot="17564482">
            <a:off x="9942542" y="2847098"/>
            <a:ext cx="2325114" cy="1918384"/>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4147043" y="4020283"/>
            <a:ext cx="2830406" cy="2632801"/>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2942696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7184488">
            <a:off x="9527894" y="1671218"/>
            <a:ext cx="2121749" cy="1809414"/>
          </a:xfrm>
          <a:prstGeom prst="rect">
            <a:avLst/>
          </a:prstGeom>
        </p:spPr>
      </p:pic>
      <p:sp>
        <p:nvSpPr>
          <p:cNvPr id="9" name="Title 8"/>
          <p:cNvSpPr>
            <a:spLocks noGrp="1"/>
          </p:cNvSpPr>
          <p:nvPr>
            <p:ph type="title"/>
          </p:nvPr>
        </p:nvSpPr>
        <p:spPr>
          <a:xfrm>
            <a:off x="1371600" y="84436"/>
            <a:ext cx="9601200" cy="1485900"/>
          </a:xfrm>
        </p:spPr>
        <p:txBody>
          <a:bodyPr>
            <a:normAutofit fontScale="90000"/>
          </a:bodyPr>
          <a:lstStyle/>
          <a:p>
            <a:br>
              <a:rPr lang="fr-CA" dirty="0"/>
            </a:br>
            <a:r>
              <a:rPr lang="fr-CA" sz="3600" i="1" dirty="0" err="1">
                <a:solidFill>
                  <a:schemeClr val="accent4">
                    <a:lumMod val="50000"/>
                  </a:schemeClr>
                </a:solidFill>
              </a:rPr>
              <a:t>Projects</a:t>
            </a:r>
            <a:r>
              <a:rPr lang="fr-CA" sz="3600" i="1" dirty="0">
                <a:solidFill>
                  <a:schemeClr val="accent4">
                    <a:lumMod val="50000"/>
                  </a:schemeClr>
                </a:solidFill>
              </a:rPr>
              <a:t> </a:t>
            </a:r>
            <a:r>
              <a:rPr lang="fr-CA" sz="3600" i="1" dirty="0" err="1">
                <a:solidFill>
                  <a:schemeClr val="accent4">
                    <a:lumMod val="50000"/>
                  </a:schemeClr>
                </a:solidFill>
              </a:rPr>
              <a:t>Priorities</a:t>
            </a:r>
            <a:r>
              <a:rPr lang="fr-CA" sz="3600" i="1" dirty="0">
                <a:solidFill>
                  <a:schemeClr val="accent4">
                    <a:lumMod val="50000"/>
                  </a:schemeClr>
                </a:solidFill>
              </a:rPr>
              <a:t>     </a:t>
            </a:r>
            <a:br>
              <a:rPr lang="fr-CA" dirty="0">
                <a:solidFill>
                  <a:schemeClr val="accent4">
                    <a:lumMod val="50000"/>
                  </a:schemeClr>
                </a:solidFill>
              </a:rPr>
            </a:br>
            <a:r>
              <a:rPr lang="fr-CA" dirty="0">
                <a:solidFill>
                  <a:schemeClr val="accent4">
                    <a:lumMod val="50000"/>
                  </a:schemeClr>
                </a:solidFill>
              </a:rPr>
              <a:t>    Tour Good </a:t>
            </a:r>
            <a:r>
              <a:rPr lang="fr-CA" dirty="0" err="1">
                <a:solidFill>
                  <a:schemeClr val="accent4">
                    <a:lumMod val="50000"/>
                  </a:schemeClr>
                </a:solidFill>
              </a:rPr>
              <a:t>neighborhood</a:t>
            </a:r>
            <a:r>
              <a:rPr lang="fr-CA" dirty="0">
                <a:solidFill>
                  <a:schemeClr val="accent4">
                    <a:lumMod val="50000"/>
                  </a:schemeClr>
                </a:solidFill>
              </a:rPr>
              <a:t>. </a:t>
            </a:r>
          </a:p>
        </p:txBody>
      </p:sp>
      <p:sp>
        <p:nvSpPr>
          <p:cNvPr id="2" name="Content Placeholder 1"/>
          <p:cNvSpPr>
            <a:spLocks noGrp="1"/>
          </p:cNvSpPr>
          <p:nvPr>
            <p:ph idx="1"/>
          </p:nvPr>
        </p:nvSpPr>
        <p:spPr>
          <a:xfrm>
            <a:off x="1371600" y="1570336"/>
            <a:ext cx="8267164" cy="5082748"/>
          </a:xfrm>
        </p:spPr>
        <p:txBody>
          <a:bodyPr>
            <a:normAutofit/>
          </a:bodyPr>
          <a:lstStyle/>
          <a:p>
            <a:endParaRPr lang="fr-CA" sz="1800" dirty="0"/>
          </a:p>
          <a:p>
            <a:r>
              <a:rPr lang="fr-CA" sz="2400" dirty="0"/>
              <a:t>All </a:t>
            </a:r>
            <a:r>
              <a:rPr lang="fr-CA" sz="2400" dirty="0" err="1"/>
              <a:t>Homeowners</a:t>
            </a:r>
            <a:r>
              <a:rPr lang="fr-CA" sz="2400" dirty="0"/>
              <a:t> </a:t>
            </a:r>
            <a:r>
              <a:rPr lang="fr-CA" sz="2400" dirty="0" err="1"/>
              <a:t>present</a:t>
            </a:r>
            <a:r>
              <a:rPr lang="fr-CA" sz="2400" dirty="0"/>
              <a:t> have </a:t>
            </a:r>
            <a:r>
              <a:rPr lang="fr-CA" sz="2400" dirty="0" err="1"/>
              <a:t>received</a:t>
            </a:r>
            <a:r>
              <a:rPr lang="fr-CA" sz="2400" dirty="0"/>
              <a:t> a </a:t>
            </a:r>
            <a:r>
              <a:rPr lang="fr-CA" sz="2400" dirty="0" err="1"/>
              <a:t>booklet</a:t>
            </a:r>
            <a:r>
              <a:rPr lang="fr-CA" sz="2400" dirty="0"/>
              <a:t> </a:t>
            </a:r>
            <a:r>
              <a:rPr lang="fr-CA" sz="2400" dirty="0" err="1"/>
              <a:t>from</a:t>
            </a:r>
            <a:r>
              <a:rPr lang="fr-CA" sz="2400" dirty="0"/>
              <a:t> the APDB.</a:t>
            </a:r>
          </a:p>
          <a:p>
            <a:r>
              <a:rPr lang="fr-CA" sz="2400" dirty="0"/>
              <a:t>If </a:t>
            </a:r>
            <a:r>
              <a:rPr lang="fr-CA" sz="2400" dirty="0" err="1"/>
              <a:t>inadvertently</a:t>
            </a:r>
            <a:r>
              <a:rPr lang="fr-CA" sz="2400" dirty="0"/>
              <a:t> </a:t>
            </a:r>
            <a:r>
              <a:rPr lang="fr-CA" sz="2400" dirty="0" err="1"/>
              <a:t>we</a:t>
            </a:r>
            <a:r>
              <a:rPr lang="fr-CA" sz="2400" dirty="0"/>
              <a:t> have </a:t>
            </a:r>
            <a:r>
              <a:rPr lang="fr-CA" sz="2400" dirty="0" err="1"/>
              <a:t>forgotten</a:t>
            </a:r>
            <a:r>
              <a:rPr lang="fr-CA" sz="2400" dirty="0"/>
              <a:t> </a:t>
            </a:r>
            <a:r>
              <a:rPr lang="fr-CA" sz="2400" dirty="0" err="1"/>
              <a:t>you</a:t>
            </a:r>
            <a:r>
              <a:rPr lang="fr-CA" sz="2400" dirty="0"/>
              <a:t>, </a:t>
            </a:r>
            <a:r>
              <a:rPr lang="fr-CA" sz="2400" dirty="0" err="1"/>
              <a:t>please</a:t>
            </a:r>
            <a:r>
              <a:rPr lang="fr-CA" sz="2400" dirty="0"/>
              <a:t> </a:t>
            </a:r>
            <a:r>
              <a:rPr lang="fr-CA" sz="2400" dirty="0" err="1"/>
              <a:t>communicate</a:t>
            </a:r>
            <a:r>
              <a:rPr lang="fr-CA" sz="2400" dirty="0"/>
              <a:t> </a:t>
            </a:r>
            <a:r>
              <a:rPr lang="fr-CA" sz="2400" dirty="0" err="1"/>
              <a:t>with</a:t>
            </a:r>
            <a:r>
              <a:rPr lang="fr-CA" sz="2400" dirty="0"/>
              <a:t> us via the Web site.</a:t>
            </a:r>
          </a:p>
          <a:p>
            <a:pPr lvl="1"/>
            <a:r>
              <a:rPr lang="fr-CA" dirty="0" err="1"/>
              <a:t>Again</a:t>
            </a:r>
            <a:r>
              <a:rPr lang="fr-CA" dirty="0"/>
              <a:t> a </a:t>
            </a:r>
            <a:r>
              <a:rPr lang="fr-CA" dirty="0" err="1"/>
              <a:t>special</a:t>
            </a:r>
            <a:r>
              <a:rPr lang="fr-CA" dirty="0"/>
              <a:t> </a:t>
            </a:r>
            <a:r>
              <a:rPr lang="fr-CA" dirty="0" err="1"/>
              <a:t>Thank</a:t>
            </a:r>
            <a:r>
              <a:rPr lang="fr-CA" dirty="0"/>
              <a:t> </a:t>
            </a:r>
            <a:r>
              <a:rPr lang="fr-CA" dirty="0" err="1"/>
              <a:t>you</a:t>
            </a:r>
            <a:r>
              <a:rPr lang="fr-CA" dirty="0"/>
              <a:t> to Mr. Daniel Langlois for </a:t>
            </a:r>
            <a:r>
              <a:rPr lang="fr-CA" dirty="0" err="1"/>
              <a:t>his</a:t>
            </a:r>
            <a:r>
              <a:rPr lang="fr-CA" dirty="0"/>
              <a:t> </a:t>
            </a:r>
            <a:r>
              <a:rPr lang="fr-CA" dirty="0" err="1"/>
              <a:t>generosity</a:t>
            </a:r>
            <a:endParaRPr lang="fr-CA" dirty="0"/>
          </a:p>
          <a:p>
            <a:pPr lvl="1"/>
            <a:endParaRPr lang="fr-CA" dirty="0"/>
          </a:p>
          <a:p>
            <a:pPr marL="0" indent="0">
              <a:buNone/>
            </a:pPr>
            <a:endParaRPr lang="fr-CA" sz="1800" dirty="0"/>
          </a:p>
          <a:p>
            <a:endParaRPr lang="fr-CA" sz="1800" dirty="0"/>
          </a:p>
          <a:p>
            <a:endParaRPr lang="fr-CA" sz="1800" dirty="0"/>
          </a:p>
          <a:p>
            <a:endParaRPr lang="fr-CA" sz="1800" dirty="0"/>
          </a:p>
          <a:p>
            <a:endParaRPr lang="fr-CA" sz="1800" dirty="0"/>
          </a:p>
        </p:txBody>
      </p:sp>
      <p:pic>
        <p:nvPicPr>
          <p:cNvPr id="5" name="Picture 4"/>
          <p:cNvPicPr>
            <a:picLocks noChangeAspect="1"/>
          </p:cNvPicPr>
          <p:nvPr/>
        </p:nvPicPr>
        <p:blipFill>
          <a:blip r:embed="rId3"/>
          <a:stretch>
            <a:fillRect/>
          </a:stretch>
        </p:blipFill>
        <p:spPr>
          <a:xfrm rot="17564482">
            <a:off x="9942542" y="2847098"/>
            <a:ext cx="2325114" cy="1918384"/>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4147043" y="4020283"/>
            <a:ext cx="2830406" cy="2632801"/>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27242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57660"/>
            <a:ext cx="9601200" cy="1512672"/>
          </a:xfrm>
        </p:spPr>
        <p:txBody>
          <a:bodyPr>
            <a:normAutofit fontScale="90000"/>
          </a:bodyPr>
          <a:lstStyle/>
          <a:p>
            <a:r>
              <a:rPr lang="fr-CA" dirty="0"/>
              <a:t>Sécurité et entretien  </a:t>
            </a:r>
            <a:br>
              <a:rPr lang="fr-CA" dirty="0"/>
            </a:br>
            <a:r>
              <a:rPr lang="fr-CA" sz="3600" i="1" dirty="0" err="1">
                <a:solidFill>
                  <a:schemeClr val="tx2">
                    <a:lumMod val="75000"/>
                    <a:lumOff val="25000"/>
                  </a:schemeClr>
                </a:solidFill>
              </a:rPr>
              <a:t>Safety</a:t>
            </a:r>
            <a:r>
              <a:rPr lang="fr-CA" sz="3600" i="1" dirty="0">
                <a:solidFill>
                  <a:schemeClr val="tx2">
                    <a:lumMod val="75000"/>
                    <a:lumOff val="25000"/>
                  </a:schemeClr>
                </a:solidFill>
              </a:rPr>
              <a:t> and Maintenance</a:t>
            </a:r>
            <a:br>
              <a:rPr lang="fr-CA" dirty="0"/>
            </a:br>
            <a:endParaRPr lang="fr-CA" dirty="0"/>
          </a:p>
        </p:txBody>
      </p:sp>
      <p:pic>
        <p:nvPicPr>
          <p:cNvPr id="9" name="Picture 8"/>
          <p:cNvPicPr>
            <a:picLocks noChangeAspect="1"/>
          </p:cNvPicPr>
          <p:nvPr/>
        </p:nvPicPr>
        <p:blipFill>
          <a:blip r:embed="rId2"/>
          <a:stretch>
            <a:fillRect/>
          </a:stretch>
        </p:blipFill>
        <p:spPr>
          <a:xfrm>
            <a:off x="9333471" y="1570889"/>
            <a:ext cx="2924432" cy="4026977"/>
          </a:xfrm>
          <a:prstGeom prst="rect">
            <a:avLst/>
          </a:prstGeom>
          <a:ln>
            <a:noFill/>
          </a:ln>
          <a:effectLst>
            <a:softEdge rad="112500"/>
          </a:effectLst>
        </p:spPr>
      </p:pic>
      <p:pic>
        <p:nvPicPr>
          <p:cNvPr id="10" name="Picture 9"/>
          <p:cNvPicPr>
            <a:picLocks noChangeAspect="1"/>
          </p:cNvPicPr>
          <p:nvPr/>
        </p:nvPicPr>
        <p:blipFill>
          <a:blip r:embed="rId3"/>
          <a:stretch>
            <a:fillRect/>
          </a:stretch>
        </p:blipFill>
        <p:spPr>
          <a:xfrm>
            <a:off x="8059533" y="2928829"/>
            <a:ext cx="2913267" cy="2245347"/>
          </a:xfrm>
          <a:prstGeom prst="rect">
            <a:avLst/>
          </a:prstGeom>
          <a:ln>
            <a:noFill/>
          </a:ln>
          <a:effectLst>
            <a:softEdge rad="112500"/>
          </a:effectLst>
        </p:spPr>
      </p:pic>
      <p:sp>
        <p:nvSpPr>
          <p:cNvPr id="4" name="Rectangle 3"/>
          <p:cNvSpPr/>
          <p:nvPr/>
        </p:nvSpPr>
        <p:spPr>
          <a:xfrm>
            <a:off x="1268619" y="1373623"/>
            <a:ext cx="7176358" cy="7752956"/>
          </a:xfrm>
          <a:prstGeom prst="rect">
            <a:avLst/>
          </a:prstGeom>
        </p:spPr>
        <p:txBody>
          <a:bodyPr wrap="square">
            <a:spAutoFit/>
          </a:bodyPr>
          <a:lstStyle/>
          <a:p>
            <a:pPr marL="384048" indent="-384048" defTabSz="914400">
              <a:lnSpc>
                <a:spcPct val="94000"/>
              </a:lnSpc>
              <a:spcBef>
                <a:spcPts val="1000"/>
              </a:spcBef>
              <a:spcAft>
                <a:spcPts val="200"/>
              </a:spcAft>
              <a:buFont typeface="Franklin Gothic Book" panose="020B0503020102020204" pitchFamily="34" charset="0"/>
              <a:buChar char="■"/>
            </a:pPr>
            <a:r>
              <a:rPr lang="fr-CA" sz="2000" dirty="0">
                <a:solidFill>
                  <a:srgbClr val="191B0E"/>
                </a:solidFill>
              </a:rPr>
              <a:t>Réparation enseigne principale à l’entrée     </a:t>
            </a:r>
          </a:p>
          <a:p>
            <a:pPr marL="384048" indent="-384048" defTabSz="914400">
              <a:lnSpc>
                <a:spcPct val="94000"/>
              </a:lnSpc>
              <a:spcBef>
                <a:spcPts val="1000"/>
              </a:spcBef>
              <a:spcAft>
                <a:spcPts val="200"/>
              </a:spcAft>
              <a:buFont typeface="Franklin Gothic Book" panose="020B0503020102020204" pitchFamily="34" charset="0"/>
              <a:buChar char="■"/>
            </a:pPr>
            <a:r>
              <a:rPr lang="fr-CA" dirty="0">
                <a:solidFill>
                  <a:schemeClr val="accent4">
                    <a:lumMod val="50000"/>
                  </a:schemeClr>
                </a:solidFill>
              </a:rPr>
              <a:t>Main entrance </a:t>
            </a:r>
            <a:r>
              <a:rPr lang="fr-CA" dirty="0" err="1">
                <a:solidFill>
                  <a:schemeClr val="accent4">
                    <a:lumMod val="50000"/>
                  </a:schemeClr>
                </a:solidFill>
              </a:rPr>
              <a:t>sign</a:t>
            </a:r>
            <a:r>
              <a:rPr lang="fr-CA" dirty="0">
                <a:solidFill>
                  <a:schemeClr val="accent4">
                    <a:lumMod val="50000"/>
                  </a:schemeClr>
                </a:solidFill>
              </a:rPr>
              <a:t> </a:t>
            </a:r>
            <a:r>
              <a:rPr lang="fr-CA" dirty="0" err="1">
                <a:solidFill>
                  <a:schemeClr val="accent4">
                    <a:lumMod val="50000"/>
                  </a:schemeClr>
                </a:solidFill>
              </a:rPr>
              <a:t>repaired</a:t>
            </a:r>
            <a:r>
              <a:rPr lang="fr-CA" dirty="0">
                <a:solidFill>
                  <a:schemeClr val="accent4">
                    <a:lumMod val="50000"/>
                  </a:schemeClr>
                </a:solidFill>
              </a:rPr>
              <a:t>.</a:t>
            </a:r>
            <a:endParaRPr lang="fr-CA" sz="2000" dirty="0">
              <a:solidFill>
                <a:schemeClr val="accent4">
                  <a:lumMod val="50000"/>
                </a:schemeClr>
              </a:solidFill>
            </a:endParaRPr>
          </a:p>
          <a:p>
            <a:pPr marL="384048" indent="-384048" defTabSz="914400">
              <a:lnSpc>
                <a:spcPct val="94000"/>
              </a:lnSpc>
              <a:spcBef>
                <a:spcPts val="1000"/>
              </a:spcBef>
              <a:spcAft>
                <a:spcPts val="200"/>
              </a:spcAft>
              <a:buFont typeface="Franklin Gothic Book" panose="020B0503020102020204" pitchFamily="34" charset="0"/>
              <a:buChar char="■"/>
            </a:pPr>
            <a:r>
              <a:rPr lang="fr-CA" sz="2000" dirty="0">
                <a:solidFill>
                  <a:srgbClr val="191B0E"/>
                </a:solidFill>
              </a:rPr>
              <a:t>Installation de gouttières à l’abri postal pour éviter les égouttements hivernaux occasionnant un sol glissant causé par l’accumulation de glace </a:t>
            </a:r>
          </a:p>
          <a:p>
            <a:pPr marL="384048" indent="-384048" defTabSz="914400">
              <a:lnSpc>
                <a:spcPct val="94000"/>
              </a:lnSpc>
              <a:spcBef>
                <a:spcPts val="1000"/>
              </a:spcBef>
              <a:spcAft>
                <a:spcPts val="200"/>
              </a:spcAft>
              <a:buFont typeface="Franklin Gothic Book" panose="020B0503020102020204" pitchFamily="34" charset="0"/>
              <a:buChar char="■"/>
            </a:pPr>
            <a:r>
              <a:rPr lang="en-CA" i="1" dirty="0">
                <a:solidFill>
                  <a:schemeClr val="tx2">
                    <a:lumMod val="75000"/>
                    <a:lumOff val="25000"/>
                  </a:schemeClr>
                </a:solidFill>
              </a:rPr>
              <a:t>Addition of gutters at mail shelter to deflect water drippings to prevent ground slippage due to ice buildup.</a:t>
            </a:r>
          </a:p>
          <a:p>
            <a:pPr marL="384048" lvl="0" indent="-384048" defTabSz="914400">
              <a:lnSpc>
                <a:spcPct val="94000"/>
              </a:lnSpc>
              <a:spcBef>
                <a:spcPts val="1000"/>
              </a:spcBef>
              <a:spcAft>
                <a:spcPts val="200"/>
              </a:spcAft>
              <a:buFont typeface="Franklin Gothic Book" panose="020B0503020102020204" pitchFamily="34" charset="0"/>
              <a:buChar char="■"/>
            </a:pPr>
            <a:r>
              <a:rPr lang="fr-CA" sz="2000" dirty="0"/>
              <a:t>Caméras de sécurité ; installation de 3 unités ( abri postal, entrée pour captation de la plaque et du conducteur) </a:t>
            </a:r>
          </a:p>
          <a:p>
            <a:pPr marL="384048" indent="-384048" defTabSz="914400">
              <a:lnSpc>
                <a:spcPct val="94000"/>
              </a:lnSpc>
              <a:spcBef>
                <a:spcPts val="1000"/>
              </a:spcBef>
              <a:spcAft>
                <a:spcPts val="200"/>
              </a:spcAft>
              <a:buFont typeface="Franklin Gothic Book" panose="020B0503020102020204" pitchFamily="34" charset="0"/>
              <a:buChar char="■"/>
            </a:pPr>
            <a:r>
              <a:rPr lang="en-CA" sz="2000" i="1" dirty="0">
                <a:solidFill>
                  <a:schemeClr val="tx2">
                    <a:lumMod val="75000"/>
                    <a:lumOff val="25000"/>
                  </a:schemeClr>
                </a:solidFill>
              </a:rPr>
              <a:t>Added new Security Cameras - three (3) units to capture driver license plate</a:t>
            </a:r>
            <a:endParaRPr lang="fr-CA" sz="2000" dirty="0"/>
          </a:p>
          <a:p>
            <a:pPr marL="384048" indent="-384048" defTabSz="914400">
              <a:lnSpc>
                <a:spcPct val="94000"/>
              </a:lnSpc>
              <a:spcBef>
                <a:spcPts val="1000"/>
              </a:spcBef>
              <a:spcAft>
                <a:spcPts val="200"/>
              </a:spcAft>
              <a:buFont typeface="Franklin Gothic Book" panose="020B0503020102020204" pitchFamily="34" charset="0"/>
              <a:buChar char="■"/>
            </a:pPr>
            <a:r>
              <a:rPr lang="fr-CA" sz="2000" dirty="0"/>
              <a:t>Collaboration avec la Sureté du Québec pour résoudre une effraction domiciliaire</a:t>
            </a:r>
            <a:r>
              <a:rPr lang="fr-CA" sz="2000" dirty="0">
                <a:solidFill>
                  <a:srgbClr val="FF0000"/>
                </a:solidFill>
              </a:rPr>
              <a:t> </a:t>
            </a:r>
          </a:p>
          <a:p>
            <a:pPr marL="384048" indent="-384048" defTabSz="914400">
              <a:lnSpc>
                <a:spcPct val="94000"/>
              </a:lnSpc>
              <a:spcBef>
                <a:spcPts val="1000"/>
              </a:spcBef>
              <a:spcAft>
                <a:spcPts val="200"/>
              </a:spcAft>
              <a:buFont typeface="Franklin Gothic Book" panose="020B0503020102020204" pitchFamily="34" charset="0"/>
              <a:buChar char="■"/>
            </a:pPr>
            <a:r>
              <a:rPr lang="fr-CA" dirty="0">
                <a:solidFill>
                  <a:schemeClr val="accent4">
                    <a:lumMod val="50000"/>
                  </a:schemeClr>
                </a:solidFill>
              </a:rPr>
              <a:t>Collaboration </a:t>
            </a:r>
            <a:r>
              <a:rPr lang="fr-CA" dirty="0" err="1">
                <a:solidFill>
                  <a:schemeClr val="accent4">
                    <a:lumMod val="50000"/>
                  </a:schemeClr>
                </a:solidFill>
              </a:rPr>
              <a:t>with</a:t>
            </a:r>
            <a:r>
              <a:rPr lang="fr-CA" dirty="0">
                <a:solidFill>
                  <a:schemeClr val="accent4">
                    <a:lumMod val="50000"/>
                  </a:schemeClr>
                </a:solidFill>
              </a:rPr>
              <a:t> Sureté du Québec to </a:t>
            </a:r>
            <a:r>
              <a:rPr lang="fr-CA" dirty="0" err="1">
                <a:solidFill>
                  <a:schemeClr val="accent4">
                    <a:lumMod val="50000"/>
                  </a:schemeClr>
                </a:solidFill>
              </a:rPr>
              <a:t>resolve</a:t>
            </a:r>
            <a:r>
              <a:rPr lang="fr-CA" dirty="0">
                <a:solidFill>
                  <a:schemeClr val="accent4">
                    <a:lumMod val="50000"/>
                  </a:schemeClr>
                </a:solidFill>
              </a:rPr>
              <a:t> a possible crime in the Domaine.</a:t>
            </a:r>
          </a:p>
          <a:p>
            <a:pPr marL="384048" indent="-384048" defTabSz="914400">
              <a:lnSpc>
                <a:spcPct val="94000"/>
              </a:lnSpc>
              <a:spcBef>
                <a:spcPts val="1000"/>
              </a:spcBef>
              <a:spcAft>
                <a:spcPts val="200"/>
              </a:spcAft>
              <a:buFont typeface="Franklin Gothic Book" panose="020B0503020102020204" pitchFamily="34" charset="0"/>
              <a:buChar char="■"/>
            </a:pPr>
            <a:endParaRPr lang="fr-CA" sz="2000" dirty="0"/>
          </a:p>
          <a:p>
            <a:pPr marL="384048" lvl="0" indent="-384048" defTabSz="914400">
              <a:lnSpc>
                <a:spcPct val="94000"/>
              </a:lnSpc>
              <a:spcBef>
                <a:spcPts val="1000"/>
              </a:spcBef>
              <a:spcAft>
                <a:spcPts val="200"/>
              </a:spcAft>
              <a:buFont typeface="Franklin Gothic Book" panose="020B0503020102020204" pitchFamily="34" charset="0"/>
              <a:buChar char="■"/>
            </a:pPr>
            <a:endParaRPr lang="fr-CA" sz="2000" dirty="0"/>
          </a:p>
          <a:p>
            <a:pPr marL="384048" lvl="0" indent="-384048" defTabSz="914400">
              <a:lnSpc>
                <a:spcPct val="94000"/>
              </a:lnSpc>
              <a:spcBef>
                <a:spcPts val="1000"/>
              </a:spcBef>
              <a:spcAft>
                <a:spcPts val="200"/>
              </a:spcAft>
              <a:buFont typeface="Franklin Gothic Book" panose="020B0503020102020204" pitchFamily="34" charset="0"/>
              <a:buChar char="■"/>
            </a:pPr>
            <a:endParaRPr lang="fr-CA" sz="2000" dirty="0"/>
          </a:p>
          <a:p>
            <a:pPr lvl="1"/>
            <a:endParaRPr lang="fr-CA" sz="2000" i="1" dirty="0">
              <a:solidFill>
                <a:schemeClr val="tx2">
                  <a:lumMod val="75000"/>
                  <a:lumOff val="25000"/>
                </a:schemeClr>
              </a:solidFill>
            </a:endParaRPr>
          </a:p>
          <a:p>
            <a:pPr lvl="1"/>
            <a:endParaRPr lang="fr-CA" sz="2000" dirty="0"/>
          </a:p>
          <a:p>
            <a:pPr marL="384048" lvl="0" indent="-384048" defTabSz="914400">
              <a:lnSpc>
                <a:spcPct val="94000"/>
              </a:lnSpc>
              <a:spcBef>
                <a:spcPts val="1000"/>
              </a:spcBef>
              <a:spcAft>
                <a:spcPts val="200"/>
              </a:spcAft>
              <a:buFont typeface="Franklin Gothic Book" panose="020B0503020102020204" pitchFamily="34" charset="0"/>
              <a:buChar char="■"/>
            </a:pPr>
            <a:endParaRPr lang="fr-CA" sz="2000" dirty="0">
              <a:solidFill>
                <a:srgbClr val="191B0E"/>
              </a:solidFill>
            </a:endParaRPr>
          </a:p>
        </p:txBody>
      </p:sp>
      <p:pic>
        <p:nvPicPr>
          <p:cNvPr id="8" name="Picture 7"/>
          <p:cNvPicPr>
            <a:picLocks noChangeAspect="1"/>
          </p:cNvPicPr>
          <p:nvPr/>
        </p:nvPicPr>
        <p:blipFill>
          <a:blip r:embed="rId4"/>
          <a:stretch>
            <a:fillRect/>
          </a:stretch>
        </p:blipFill>
        <p:spPr>
          <a:xfrm>
            <a:off x="9292078" y="4726177"/>
            <a:ext cx="2899922" cy="2193531"/>
          </a:xfrm>
          <a:prstGeom prst="rect">
            <a:avLst/>
          </a:prstGeom>
          <a:ln>
            <a:noFill/>
          </a:ln>
          <a:effectLst>
            <a:softEdge rad="11250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59414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6356" y="2142949"/>
            <a:ext cx="7311612" cy="4496747"/>
          </a:xfrm>
        </p:spPr>
        <p:txBody>
          <a:bodyPr>
            <a:normAutofit/>
          </a:bodyPr>
          <a:lstStyle/>
          <a:p>
            <a:pPr marL="0" indent="0">
              <a:buNone/>
            </a:pPr>
            <a:r>
              <a:rPr lang="fr-CA" sz="1800" i="1" dirty="0"/>
              <a:t>Monique Léonard</a:t>
            </a:r>
          </a:p>
        </p:txBody>
      </p:sp>
      <p:sp>
        <p:nvSpPr>
          <p:cNvPr id="4" name="Rectangle 3"/>
          <p:cNvSpPr/>
          <p:nvPr/>
        </p:nvSpPr>
        <p:spPr>
          <a:xfrm>
            <a:off x="1178009" y="0"/>
            <a:ext cx="8872151" cy="1723549"/>
          </a:xfrm>
          <a:prstGeom prst="rect">
            <a:avLst/>
          </a:prstGeom>
        </p:spPr>
        <p:txBody>
          <a:bodyPr wrap="square">
            <a:spAutoFit/>
          </a:bodyPr>
          <a:lstStyle/>
          <a:p>
            <a:r>
              <a:rPr lang="fr-CA" sz="4400" dirty="0">
                <a:solidFill>
                  <a:srgbClr val="191B0E"/>
                </a:solidFill>
                <a:ea typeface="+mj-ea"/>
                <a:cs typeface="+mj-cs"/>
              </a:rPr>
              <a:t>Projets 2021-22</a:t>
            </a:r>
            <a:br>
              <a:rPr lang="fr-CA" sz="4400" dirty="0">
                <a:solidFill>
                  <a:srgbClr val="191B0E"/>
                </a:solidFill>
                <a:ea typeface="+mj-ea"/>
                <a:cs typeface="+mj-cs"/>
              </a:rPr>
            </a:br>
            <a:r>
              <a:rPr lang="fr-CA" sz="4400" dirty="0">
                <a:solidFill>
                  <a:srgbClr val="191B0E"/>
                </a:solidFill>
                <a:ea typeface="+mj-ea"/>
                <a:cs typeface="+mj-cs"/>
              </a:rPr>
              <a:t>Décorations et </a:t>
            </a:r>
            <a:r>
              <a:rPr lang="fr-CA" sz="4400" dirty="0" err="1">
                <a:solidFill>
                  <a:srgbClr val="191B0E"/>
                </a:solidFill>
                <a:ea typeface="+mj-ea"/>
                <a:cs typeface="+mj-cs"/>
              </a:rPr>
              <a:t>paysagement</a:t>
            </a:r>
            <a:br>
              <a:rPr lang="fr-CA" dirty="0"/>
            </a:br>
            <a:endParaRPr lang="fr-CA" dirty="0"/>
          </a:p>
        </p:txBody>
      </p:sp>
      <p:pic>
        <p:nvPicPr>
          <p:cNvPr id="3" name="Picture 2"/>
          <p:cNvPicPr>
            <a:picLocks noChangeAspect="1"/>
          </p:cNvPicPr>
          <p:nvPr/>
        </p:nvPicPr>
        <p:blipFill>
          <a:blip r:embed="rId2"/>
          <a:stretch>
            <a:fillRect/>
          </a:stretch>
        </p:blipFill>
        <p:spPr>
          <a:xfrm>
            <a:off x="7449432" y="2100163"/>
            <a:ext cx="4653976" cy="4539534"/>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pic>
        <p:nvPicPr>
          <p:cNvPr id="6" name="Picture 5"/>
          <p:cNvPicPr>
            <a:picLocks noChangeAspect="1"/>
          </p:cNvPicPr>
          <p:nvPr/>
        </p:nvPicPr>
        <p:blipFill>
          <a:blip r:embed="rId4"/>
          <a:stretch>
            <a:fillRect/>
          </a:stretch>
        </p:blipFill>
        <p:spPr>
          <a:xfrm>
            <a:off x="1189176" y="2948157"/>
            <a:ext cx="3140879" cy="2330653"/>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3080093" y="2948157"/>
            <a:ext cx="2815344" cy="2067868"/>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a:off x="4901037" y="4610121"/>
            <a:ext cx="2635988" cy="1975919"/>
          </a:xfrm>
          <a:prstGeom prst="rect">
            <a:avLst/>
          </a:prstGeom>
          <a:ln>
            <a:noFill/>
          </a:ln>
          <a:effectLst>
            <a:softEdge rad="112500"/>
          </a:effectLst>
        </p:spPr>
      </p:pic>
    </p:spTree>
    <p:extLst>
      <p:ext uri="{BB962C8B-B14F-4D97-AF65-F5344CB8AC3E}">
        <p14:creationId xmlns:p14="http://schemas.microsoft.com/office/powerpoint/2010/main" val="348029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9767" y="1900753"/>
            <a:ext cx="7311082" cy="5082748"/>
          </a:xfrm>
        </p:spPr>
        <p:txBody>
          <a:bodyPr>
            <a:normAutofit/>
          </a:bodyPr>
          <a:lstStyle/>
          <a:p>
            <a:pPr marL="0" indent="0">
              <a:buNone/>
            </a:pPr>
            <a:r>
              <a:rPr lang="fr-CA" sz="1800" i="1" dirty="0"/>
              <a:t>Monique Léonard</a:t>
            </a:r>
          </a:p>
        </p:txBody>
      </p:sp>
      <p:sp>
        <p:nvSpPr>
          <p:cNvPr id="4" name="Rectangle 3"/>
          <p:cNvSpPr/>
          <p:nvPr/>
        </p:nvSpPr>
        <p:spPr>
          <a:xfrm>
            <a:off x="1178009" y="0"/>
            <a:ext cx="8872151" cy="1723549"/>
          </a:xfrm>
          <a:prstGeom prst="rect">
            <a:avLst/>
          </a:prstGeom>
        </p:spPr>
        <p:txBody>
          <a:bodyPr wrap="square">
            <a:spAutoFit/>
          </a:bodyPr>
          <a:lstStyle/>
          <a:p>
            <a:r>
              <a:rPr lang="fr-CA" sz="4400" dirty="0" err="1">
                <a:solidFill>
                  <a:schemeClr val="accent4">
                    <a:lumMod val="50000"/>
                  </a:schemeClr>
                </a:solidFill>
                <a:ea typeface="+mj-ea"/>
                <a:cs typeface="+mj-cs"/>
              </a:rPr>
              <a:t>Projects</a:t>
            </a:r>
            <a:r>
              <a:rPr lang="fr-CA" sz="4400" dirty="0">
                <a:solidFill>
                  <a:schemeClr val="accent4">
                    <a:lumMod val="50000"/>
                  </a:schemeClr>
                </a:solidFill>
                <a:ea typeface="+mj-ea"/>
                <a:cs typeface="+mj-cs"/>
              </a:rPr>
              <a:t> 2021-22</a:t>
            </a:r>
            <a:br>
              <a:rPr lang="fr-CA" sz="4400" dirty="0">
                <a:solidFill>
                  <a:srgbClr val="191B0E"/>
                </a:solidFill>
                <a:ea typeface="+mj-ea"/>
                <a:cs typeface="+mj-cs"/>
              </a:rPr>
            </a:br>
            <a:r>
              <a:rPr lang="fr-CA" sz="4400" dirty="0" err="1">
                <a:solidFill>
                  <a:schemeClr val="accent4">
                    <a:lumMod val="50000"/>
                  </a:schemeClr>
                </a:solidFill>
                <a:ea typeface="+mj-ea"/>
                <a:cs typeface="+mj-cs"/>
              </a:rPr>
              <a:t>Decorations</a:t>
            </a:r>
            <a:r>
              <a:rPr lang="fr-CA" sz="4400" dirty="0">
                <a:solidFill>
                  <a:schemeClr val="accent4">
                    <a:lumMod val="50000"/>
                  </a:schemeClr>
                </a:solidFill>
                <a:ea typeface="+mj-ea"/>
                <a:cs typeface="+mj-cs"/>
              </a:rPr>
              <a:t> and </a:t>
            </a:r>
            <a:r>
              <a:rPr lang="fr-CA" sz="4400" dirty="0" err="1">
                <a:solidFill>
                  <a:schemeClr val="accent4">
                    <a:lumMod val="50000"/>
                  </a:schemeClr>
                </a:solidFill>
                <a:ea typeface="+mj-ea"/>
                <a:cs typeface="+mj-cs"/>
              </a:rPr>
              <a:t>landscaping</a:t>
            </a:r>
            <a:br>
              <a:rPr lang="fr-CA" dirty="0"/>
            </a:br>
            <a:endParaRPr lang="fr-CA" dirty="0"/>
          </a:p>
        </p:txBody>
      </p:sp>
      <p:pic>
        <p:nvPicPr>
          <p:cNvPr id="3" name="Picture 2"/>
          <p:cNvPicPr>
            <a:picLocks noChangeAspect="1"/>
          </p:cNvPicPr>
          <p:nvPr/>
        </p:nvPicPr>
        <p:blipFill>
          <a:blip r:embed="rId2"/>
          <a:stretch>
            <a:fillRect/>
          </a:stretch>
        </p:blipFill>
        <p:spPr>
          <a:xfrm>
            <a:off x="7443822" y="2406267"/>
            <a:ext cx="4653976" cy="4539534"/>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pic>
        <p:nvPicPr>
          <p:cNvPr id="6" name="Picture 5"/>
          <p:cNvPicPr>
            <a:picLocks noChangeAspect="1"/>
          </p:cNvPicPr>
          <p:nvPr/>
        </p:nvPicPr>
        <p:blipFill>
          <a:blip r:embed="rId4"/>
          <a:stretch>
            <a:fillRect/>
          </a:stretch>
        </p:blipFill>
        <p:spPr>
          <a:xfrm>
            <a:off x="1026845" y="2189523"/>
            <a:ext cx="3140879" cy="2330653"/>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2372422" y="4098323"/>
            <a:ext cx="2815344" cy="2067868"/>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a:off x="4895308" y="4882081"/>
            <a:ext cx="2635988" cy="1975919"/>
          </a:xfrm>
          <a:prstGeom prst="rect">
            <a:avLst/>
          </a:prstGeom>
          <a:ln>
            <a:noFill/>
          </a:ln>
          <a:effectLst>
            <a:softEdge rad="112500"/>
          </a:effectLst>
        </p:spPr>
      </p:pic>
    </p:spTree>
    <p:extLst>
      <p:ext uri="{BB962C8B-B14F-4D97-AF65-F5344CB8AC3E}">
        <p14:creationId xmlns:p14="http://schemas.microsoft.com/office/powerpoint/2010/main" val="418236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1178009" y="1367484"/>
            <a:ext cx="8872151" cy="3724096"/>
          </a:xfrm>
          <a:prstGeom prst="rect">
            <a:avLst/>
          </a:prstGeom>
        </p:spPr>
        <p:txBody>
          <a:bodyPr wrap="square">
            <a:spAutoFit/>
          </a:bodyPr>
          <a:lstStyle/>
          <a:p>
            <a:r>
              <a:rPr lang="fr-CA" sz="8800" dirty="0">
                <a:solidFill>
                  <a:srgbClr val="191B0E"/>
                </a:solidFill>
                <a:ea typeface="+mj-ea"/>
                <a:cs typeface="+mj-cs"/>
              </a:rPr>
              <a:t>Finances</a:t>
            </a:r>
          </a:p>
          <a:p>
            <a:r>
              <a:rPr lang="fr-CA" sz="2400" dirty="0">
                <a:solidFill>
                  <a:srgbClr val="191B0E"/>
                </a:solidFill>
                <a:ea typeface="+mj-ea"/>
                <a:cs typeface="+mj-cs"/>
              </a:rPr>
              <a:t>Christian Marceau</a:t>
            </a:r>
          </a:p>
          <a:p>
            <a:r>
              <a:rPr lang="fr-CA" sz="4400" dirty="0">
                <a:solidFill>
                  <a:srgbClr val="191B0E"/>
                </a:solidFill>
                <a:ea typeface="+mj-ea"/>
                <a:cs typeface="+mj-cs"/>
              </a:rPr>
              <a:t> </a:t>
            </a:r>
          </a:p>
          <a:p>
            <a:br>
              <a:rPr lang="fr-CA" sz="4400" dirty="0">
                <a:solidFill>
                  <a:srgbClr val="191B0E"/>
                </a:solidFill>
                <a:ea typeface="+mj-ea"/>
                <a:cs typeface="+mj-cs"/>
              </a:rPr>
            </a:br>
            <a:br>
              <a:rPr lang="fr-CA" dirty="0"/>
            </a:br>
            <a:endParaRPr lang="fr-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222144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sz="4800" dirty="0" err="1"/>
              <a:t>Merci</a:t>
            </a:r>
            <a:r>
              <a:rPr lang="en-CA" sz="4800" dirty="0"/>
              <a:t>  </a:t>
            </a:r>
            <a:br>
              <a:rPr lang="en-CA" sz="4800" dirty="0"/>
            </a:br>
            <a:r>
              <a:rPr lang="en-CA" sz="4800" dirty="0" err="1"/>
              <a:t>n’hésitez</a:t>
            </a:r>
            <a:r>
              <a:rPr lang="en-CA" sz="4800" dirty="0"/>
              <a:t> pas à </a:t>
            </a:r>
            <a:r>
              <a:rPr lang="en-CA" sz="4800" dirty="0" err="1"/>
              <a:t>communiquer</a:t>
            </a:r>
            <a:r>
              <a:rPr lang="en-CA" sz="4800" dirty="0"/>
              <a:t> avec nous VIA LE SITE INTERNET</a:t>
            </a:r>
            <a:endParaRPr lang="fr-CA" sz="4800" dirty="0"/>
          </a:p>
        </p:txBody>
      </p:sp>
      <p:sp>
        <p:nvSpPr>
          <p:cNvPr id="5" name="Subtitle 4"/>
          <p:cNvSpPr>
            <a:spLocks noGrp="1"/>
          </p:cNvSpPr>
          <p:nvPr>
            <p:ph type="subTitle" idx="1"/>
          </p:nvPr>
        </p:nvSpPr>
        <p:spPr>
          <a:xfrm>
            <a:off x="2413686" y="3956279"/>
            <a:ext cx="7677665" cy="1086237"/>
          </a:xfrm>
        </p:spPr>
        <p:txBody>
          <a:bodyPr>
            <a:noAutofit/>
          </a:bodyPr>
          <a:lstStyle/>
          <a:p>
            <a:r>
              <a:rPr lang="en-CA" sz="3200" dirty="0">
                <a:solidFill>
                  <a:schemeClr val="tx2">
                    <a:lumMod val="75000"/>
                    <a:lumOff val="25000"/>
                  </a:schemeClr>
                </a:solidFill>
              </a:rPr>
              <a:t>THANKS </a:t>
            </a:r>
          </a:p>
          <a:p>
            <a:r>
              <a:rPr lang="en-CA" sz="3200" dirty="0">
                <a:solidFill>
                  <a:schemeClr val="tx2">
                    <a:lumMod val="75000"/>
                    <a:lumOff val="25000"/>
                  </a:schemeClr>
                </a:solidFill>
              </a:rPr>
              <a:t>DON’T HESITATE TO CONTACT US </a:t>
            </a:r>
          </a:p>
          <a:p>
            <a:r>
              <a:rPr lang="en-CA" sz="3200" dirty="0">
                <a:solidFill>
                  <a:schemeClr val="tx2">
                    <a:lumMod val="75000"/>
                    <a:lumOff val="25000"/>
                  </a:schemeClr>
                </a:solidFill>
              </a:rPr>
              <a:t>ON THE WEB SITE</a:t>
            </a:r>
            <a:endParaRPr lang="fr-CA" sz="3200" dirty="0">
              <a:solidFill>
                <a:schemeClr val="tx2">
                  <a:lumMod val="75000"/>
                  <a:lumOff val="2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3727152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sz="6000" dirty="0">
                <a:solidFill>
                  <a:schemeClr val="bg1"/>
                </a:solidFill>
              </a:rPr>
              <a:t>LEDOMAINEBALMORAL.COM</a:t>
            </a:r>
            <a:br>
              <a:rPr lang="en-CA" sz="6000" dirty="0"/>
            </a:br>
            <a:endParaRPr lang="fr-CA" sz="6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850" y="2843570"/>
            <a:ext cx="4283674" cy="4283674"/>
          </a:xfrm>
          <a:prstGeom prst="rect">
            <a:avLst/>
          </a:prstGeom>
        </p:spPr>
      </p:pic>
    </p:spTree>
    <p:extLst>
      <p:ext uri="{BB962C8B-B14F-4D97-AF65-F5344CB8AC3E}">
        <p14:creationId xmlns:p14="http://schemas.microsoft.com/office/powerpoint/2010/main" val="122335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B95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solidFill>
                  <a:schemeClr val="bg1"/>
                </a:solidFill>
              </a:rPr>
              <a:t>Mot de Bienvenue</a:t>
            </a:r>
            <a:br>
              <a:rPr lang="fr-CA" dirty="0">
                <a:solidFill>
                  <a:schemeClr val="bg1"/>
                </a:solidFill>
              </a:rPr>
            </a:br>
            <a:r>
              <a:rPr lang="fr-CA" sz="6000" dirty="0" err="1">
                <a:solidFill>
                  <a:schemeClr val="accent4">
                    <a:lumMod val="50000"/>
                  </a:schemeClr>
                </a:solidFill>
              </a:rPr>
              <a:t>Welcome</a:t>
            </a:r>
            <a:endParaRPr lang="fr-CA" sz="6000" dirty="0">
              <a:solidFill>
                <a:schemeClr val="accent4">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240" y="74645"/>
            <a:ext cx="1568760" cy="1568760"/>
          </a:xfrm>
          <a:prstGeom prst="rect">
            <a:avLst/>
          </a:prstGeom>
        </p:spPr>
      </p:pic>
    </p:spTree>
    <p:extLst>
      <p:ext uri="{BB962C8B-B14F-4D97-AF65-F5344CB8AC3E}">
        <p14:creationId xmlns:p14="http://schemas.microsoft.com/office/powerpoint/2010/main" val="33808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B95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solidFill>
                  <a:srgbClr val="906B18"/>
                </a:solidFill>
              </a:rPr>
              <a:t>Ordre du jour     </a:t>
            </a:r>
            <a:r>
              <a:rPr lang="fr-CA" sz="4000" dirty="0">
                <a:solidFill>
                  <a:srgbClr val="906B18"/>
                </a:solidFill>
              </a:rPr>
              <a:t>Agenda</a:t>
            </a:r>
            <a:br>
              <a:rPr lang="fr-CA" dirty="0"/>
            </a:br>
            <a:br>
              <a:rPr lang="fr-CA" dirty="0"/>
            </a:br>
            <a:br>
              <a:rPr lang="fr-CA" dirty="0"/>
            </a:br>
            <a:endParaRPr lang="fr-CA" dirty="0"/>
          </a:p>
        </p:txBody>
      </p:sp>
      <p:sp>
        <p:nvSpPr>
          <p:cNvPr id="3" name="Content Placeholder 2"/>
          <p:cNvSpPr>
            <a:spLocks noGrp="1"/>
          </p:cNvSpPr>
          <p:nvPr>
            <p:ph idx="1"/>
          </p:nvPr>
        </p:nvSpPr>
        <p:spPr>
          <a:xfrm>
            <a:off x="1371600" y="2014155"/>
            <a:ext cx="9601200" cy="4131272"/>
          </a:xfrm>
        </p:spPr>
        <p:txBody>
          <a:bodyPr>
            <a:normAutofit lnSpcReduction="10000"/>
          </a:bodyPr>
          <a:lstStyle/>
          <a:p>
            <a:r>
              <a:rPr lang="fr-CA" dirty="0"/>
              <a:t>Conseil d’administration 		</a:t>
            </a:r>
            <a:r>
              <a:rPr lang="fr-CA" sz="1900" dirty="0">
                <a:solidFill>
                  <a:schemeClr val="tx2">
                    <a:lumMod val="75000"/>
                    <a:lumOff val="25000"/>
                  </a:schemeClr>
                </a:solidFill>
              </a:rPr>
              <a:t>Administrative </a:t>
            </a:r>
            <a:r>
              <a:rPr lang="fr-CA" sz="1900" dirty="0" err="1">
                <a:solidFill>
                  <a:schemeClr val="tx2">
                    <a:lumMod val="75000"/>
                    <a:lumOff val="25000"/>
                  </a:schemeClr>
                </a:solidFill>
              </a:rPr>
              <a:t>council</a:t>
            </a:r>
            <a:endParaRPr lang="fr-CA" dirty="0">
              <a:solidFill>
                <a:schemeClr val="tx2">
                  <a:lumMod val="75000"/>
                  <a:lumOff val="25000"/>
                </a:schemeClr>
              </a:solidFill>
            </a:endParaRPr>
          </a:p>
          <a:p>
            <a:pPr lvl="1"/>
            <a:r>
              <a:rPr lang="fr-CA" dirty="0"/>
              <a:t>Processus décisionnel		</a:t>
            </a:r>
            <a:r>
              <a:rPr lang="fr-CA" dirty="0">
                <a:solidFill>
                  <a:schemeClr val="accent2">
                    <a:lumMod val="50000"/>
                  </a:schemeClr>
                </a:solidFill>
              </a:rPr>
              <a:t>   	 - </a:t>
            </a:r>
            <a:r>
              <a:rPr lang="fr-CA" sz="1800" dirty="0" err="1">
                <a:solidFill>
                  <a:schemeClr val="accent2">
                    <a:lumMod val="50000"/>
                  </a:schemeClr>
                </a:solidFill>
              </a:rPr>
              <a:t>Operational</a:t>
            </a:r>
            <a:r>
              <a:rPr lang="fr-CA" sz="1800" dirty="0">
                <a:solidFill>
                  <a:schemeClr val="accent2">
                    <a:lumMod val="50000"/>
                  </a:schemeClr>
                </a:solidFill>
              </a:rPr>
              <a:t> </a:t>
            </a:r>
            <a:r>
              <a:rPr lang="fr-CA" sz="1800" dirty="0" err="1">
                <a:solidFill>
                  <a:schemeClr val="accent2">
                    <a:lumMod val="50000"/>
                  </a:schemeClr>
                </a:solidFill>
              </a:rPr>
              <a:t>process</a:t>
            </a:r>
            <a:endParaRPr lang="fr-CA" sz="1800" dirty="0">
              <a:solidFill>
                <a:schemeClr val="accent2">
                  <a:lumMod val="50000"/>
                </a:schemeClr>
              </a:solidFill>
            </a:endParaRPr>
          </a:p>
          <a:p>
            <a:pPr lvl="0"/>
            <a:r>
              <a:rPr lang="fr-CA" dirty="0">
                <a:solidFill>
                  <a:srgbClr val="191B0E"/>
                </a:solidFill>
              </a:rPr>
              <a:t>Modifications de la réglementation         </a:t>
            </a:r>
            <a:r>
              <a:rPr lang="fr-CA" sz="1900" dirty="0">
                <a:solidFill>
                  <a:srgbClr val="191B0E">
                    <a:lumMod val="75000"/>
                    <a:lumOff val="25000"/>
                  </a:srgbClr>
                </a:solidFill>
              </a:rPr>
              <a:t>By </a:t>
            </a:r>
            <a:r>
              <a:rPr lang="fr-CA" sz="1900" dirty="0" err="1">
                <a:solidFill>
                  <a:srgbClr val="191B0E">
                    <a:lumMod val="75000"/>
                    <a:lumOff val="25000"/>
                  </a:srgbClr>
                </a:solidFill>
              </a:rPr>
              <a:t>Laws</a:t>
            </a:r>
            <a:r>
              <a:rPr lang="fr-CA" sz="1900" dirty="0">
                <a:solidFill>
                  <a:srgbClr val="191B0E">
                    <a:lumMod val="75000"/>
                    <a:lumOff val="25000"/>
                  </a:srgbClr>
                </a:solidFill>
              </a:rPr>
              <a:t> Modifications</a:t>
            </a:r>
          </a:p>
          <a:p>
            <a:pPr lvl="1"/>
            <a:endParaRPr lang="fr-CA" dirty="0">
              <a:solidFill>
                <a:schemeClr val="accent2">
                  <a:lumMod val="50000"/>
                </a:schemeClr>
              </a:solidFill>
            </a:endParaRPr>
          </a:p>
          <a:p>
            <a:r>
              <a:rPr lang="fr-CA" dirty="0"/>
              <a:t>Projets 2020-21-22		</a:t>
            </a:r>
            <a:r>
              <a:rPr lang="fr-CA" sz="1800" dirty="0">
                <a:solidFill>
                  <a:schemeClr val="accent2">
                    <a:lumMod val="50000"/>
                  </a:schemeClr>
                </a:solidFill>
              </a:rPr>
              <a:t>               </a:t>
            </a:r>
            <a:r>
              <a:rPr lang="fr-CA" sz="1900" dirty="0">
                <a:solidFill>
                  <a:schemeClr val="tx2">
                    <a:lumMod val="75000"/>
                    <a:lumOff val="25000"/>
                  </a:schemeClr>
                </a:solidFill>
              </a:rPr>
              <a:t>2021-21-22 </a:t>
            </a:r>
            <a:r>
              <a:rPr lang="fr-CA" sz="1900" dirty="0" err="1">
                <a:solidFill>
                  <a:schemeClr val="tx2">
                    <a:lumMod val="75000"/>
                    <a:lumOff val="25000"/>
                  </a:schemeClr>
                </a:solidFill>
              </a:rPr>
              <a:t>Projects</a:t>
            </a:r>
            <a:endParaRPr lang="fr-CA" sz="1900" dirty="0">
              <a:solidFill>
                <a:schemeClr val="tx2">
                  <a:lumMod val="75000"/>
                  <a:lumOff val="25000"/>
                </a:schemeClr>
              </a:solidFill>
            </a:endParaRPr>
          </a:p>
          <a:p>
            <a:r>
              <a:rPr lang="fr-CA" dirty="0"/>
              <a:t>Tournée Bon voisinage	</a:t>
            </a:r>
            <a:r>
              <a:rPr lang="fr-CA" sz="2200" dirty="0"/>
              <a:t>                            </a:t>
            </a:r>
            <a:r>
              <a:rPr lang="fr-CA" sz="2200" dirty="0">
                <a:solidFill>
                  <a:schemeClr val="accent2">
                    <a:lumMod val="50000"/>
                  </a:schemeClr>
                </a:solidFill>
              </a:rPr>
              <a:t>- </a:t>
            </a:r>
            <a:r>
              <a:rPr lang="fr-CA" sz="1900" dirty="0" err="1">
                <a:solidFill>
                  <a:schemeClr val="accent2">
                    <a:lumMod val="50000"/>
                  </a:schemeClr>
                </a:solidFill>
              </a:rPr>
              <a:t>Welcome</a:t>
            </a:r>
            <a:r>
              <a:rPr lang="fr-CA" sz="1900" dirty="0">
                <a:solidFill>
                  <a:schemeClr val="accent2">
                    <a:lumMod val="50000"/>
                  </a:schemeClr>
                </a:solidFill>
              </a:rPr>
              <a:t> kit </a:t>
            </a:r>
            <a:r>
              <a:rPr lang="fr-CA" sz="1900" dirty="0" err="1">
                <a:solidFill>
                  <a:schemeClr val="accent2">
                    <a:lumMod val="50000"/>
                  </a:schemeClr>
                </a:solidFill>
              </a:rPr>
              <a:t>visit</a:t>
            </a:r>
            <a:endParaRPr lang="fr-CA" sz="1900" dirty="0">
              <a:solidFill>
                <a:schemeClr val="accent2">
                  <a:lumMod val="50000"/>
                </a:schemeClr>
              </a:solidFill>
            </a:endParaRPr>
          </a:p>
          <a:p>
            <a:r>
              <a:rPr lang="fr-CA" dirty="0">
                <a:solidFill>
                  <a:srgbClr val="191B0E"/>
                </a:solidFill>
              </a:rPr>
              <a:t>Sécurité au Balmoral		                 	</a:t>
            </a:r>
            <a:r>
              <a:rPr lang="fr-CA" dirty="0">
                <a:solidFill>
                  <a:schemeClr val="accent2">
                    <a:lumMod val="50000"/>
                  </a:schemeClr>
                </a:solidFill>
              </a:rPr>
              <a:t>  - </a:t>
            </a:r>
            <a:r>
              <a:rPr lang="fr-CA" sz="1900" dirty="0">
                <a:solidFill>
                  <a:schemeClr val="accent2">
                    <a:lumMod val="50000"/>
                  </a:schemeClr>
                </a:solidFill>
              </a:rPr>
              <a:t>Security in The Domaine</a:t>
            </a:r>
          </a:p>
          <a:p>
            <a:pPr lvl="0"/>
            <a:r>
              <a:rPr lang="fr-CA" dirty="0">
                <a:solidFill>
                  <a:srgbClr val="191B0E"/>
                </a:solidFill>
              </a:rPr>
              <a:t>Afficheur électronique                                    	  </a:t>
            </a:r>
            <a:r>
              <a:rPr lang="fr-CA" dirty="0">
                <a:solidFill>
                  <a:schemeClr val="accent2">
                    <a:lumMod val="50000"/>
                  </a:schemeClr>
                </a:solidFill>
              </a:rPr>
              <a:t>- </a:t>
            </a:r>
            <a:r>
              <a:rPr lang="fr-CA" sz="1900" dirty="0" err="1">
                <a:solidFill>
                  <a:schemeClr val="accent2">
                    <a:lumMod val="50000"/>
                  </a:schemeClr>
                </a:solidFill>
              </a:rPr>
              <a:t>Electronic</a:t>
            </a:r>
            <a:r>
              <a:rPr lang="fr-CA" sz="1900" dirty="0">
                <a:solidFill>
                  <a:schemeClr val="accent2">
                    <a:lumMod val="50000"/>
                  </a:schemeClr>
                </a:solidFill>
              </a:rPr>
              <a:t> </a:t>
            </a:r>
            <a:r>
              <a:rPr lang="fr-CA" sz="1900" dirty="0" err="1">
                <a:solidFill>
                  <a:schemeClr val="accent2">
                    <a:lumMod val="50000"/>
                  </a:schemeClr>
                </a:solidFill>
              </a:rPr>
              <a:t>Board</a:t>
            </a:r>
            <a:endParaRPr lang="fr-CA" sz="1900" dirty="0">
              <a:solidFill>
                <a:schemeClr val="accent2">
                  <a:lumMod val="50000"/>
                </a:schemeClr>
              </a:solidFill>
            </a:endParaRPr>
          </a:p>
          <a:p>
            <a:pPr lvl="0"/>
            <a:r>
              <a:rPr lang="fr-CA" dirty="0" err="1">
                <a:solidFill>
                  <a:srgbClr val="191B0E"/>
                </a:solidFill>
              </a:rPr>
              <a:t>Paysagement</a:t>
            </a:r>
            <a:r>
              <a:rPr lang="fr-CA" dirty="0">
                <a:solidFill>
                  <a:srgbClr val="191B0E"/>
                </a:solidFill>
              </a:rPr>
              <a:t>		                              </a:t>
            </a:r>
            <a:r>
              <a:rPr lang="fr-CA" dirty="0">
                <a:solidFill>
                  <a:schemeClr val="accent2">
                    <a:lumMod val="50000"/>
                  </a:schemeClr>
                </a:solidFill>
              </a:rPr>
              <a:t>               - </a:t>
            </a:r>
            <a:r>
              <a:rPr lang="fr-CA" sz="1900" dirty="0" err="1">
                <a:solidFill>
                  <a:schemeClr val="accent2">
                    <a:lumMod val="50000"/>
                  </a:schemeClr>
                </a:solidFill>
              </a:rPr>
              <a:t>Landscaping</a:t>
            </a:r>
            <a:endParaRPr lang="fr-CA" sz="1900" dirty="0">
              <a:solidFill>
                <a:schemeClr val="accent2">
                  <a:lumMod val="50000"/>
                </a:schemeClr>
              </a:solidFill>
            </a:endParaRPr>
          </a:p>
          <a:p>
            <a:pPr lvl="0"/>
            <a:r>
              <a:rPr lang="fr-CA" dirty="0">
                <a:solidFill>
                  <a:srgbClr val="191B0E"/>
                </a:solidFill>
              </a:rPr>
              <a:t>Varia				                 </a:t>
            </a:r>
            <a:r>
              <a:rPr lang="fr-CA" dirty="0">
                <a:solidFill>
                  <a:schemeClr val="accent2">
                    <a:lumMod val="50000"/>
                  </a:schemeClr>
                </a:solidFill>
              </a:rPr>
              <a:t>- </a:t>
            </a:r>
            <a:r>
              <a:rPr lang="fr-CA" sz="1900" i="1" dirty="0" err="1">
                <a:solidFill>
                  <a:schemeClr val="accent2">
                    <a:lumMod val="50000"/>
                  </a:schemeClr>
                </a:solidFill>
              </a:rPr>
              <a:t>Miscellaneous</a:t>
            </a:r>
            <a:endParaRPr lang="fr-CA" sz="1900" i="1" dirty="0">
              <a:solidFill>
                <a:schemeClr val="accent2">
                  <a:lumMod val="50000"/>
                </a:schemeClr>
              </a:solidFill>
            </a:endParaRPr>
          </a:p>
          <a:p>
            <a:pPr lvl="0"/>
            <a:endParaRPr lang="fr-CA" dirty="0">
              <a:solidFill>
                <a:srgbClr val="191B0E"/>
              </a:solidFill>
            </a:endParaRPr>
          </a:p>
          <a:p>
            <a:pPr marL="530352" lvl="1" indent="0">
              <a:buNone/>
            </a:pPr>
            <a:endParaRPr lang="fr-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240" y="74645"/>
            <a:ext cx="1568760" cy="1568760"/>
          </a:xfrm>
          <a:prstGeom prst="rect">
            <a:avLst/>
          </a:prstGeom>
        </p:spPr>
      </p:pic>
    </p:spTree>
    <p:extLst>
      <p:ext uri="{BB962C8B-B14F-4D97-AF65-F5344CB8AC3E}">
        <p14:creationId xmlns:p14="http://schemas.microsoft.com/office/powerpoint/2010/main" val="1598387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B95A"/>
        </a:solidFill>
        <a:effectLst/>
      </p:bgPr>
    </p:bg>
    <p:spTree>
      <p:nvGrpSpPr>
        <p:cNvPr id="1" name=""/>
        <p:cNvGrpSpPr/>
        <p:nvPr/>
      </p:nvGrpSpPr>
      <p:grpSpPr>
        <a:xfrm>
          <a:off x="0" y="0"/>
          <a:ext cx="0" cy="0"/>
          <a:chOff x="0" y="0"/>
          <a:chExt cx="0" cy="0"/>
        </a:xfrm>
      </p:grpSpPr>
      <p:sp>
        <p:nvSpPr>
          <p:cNvPr id="3" name="Rectangle 2"/>
          <p:cNvSpPr/>
          <p:nvPr/>
        </p:nvSpPr>
        <p:spPr>
          <a:xfrm>
            <a:off x="1515762" y="4061254"/>
            <a:ext cx="10544433" cy="1383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itle 8"/>
          <p:cNvSpPr>
            <a:spLocks noGrp="1"/>
          </p:cNvSpPr>
          <p:nvPr>
            <p:ph type="title"/>
          </p:nvPr>
        </p:nvSpPr>
        <p:spPr>
          <a:xfrm>
            <a:off x="1371600" y="109149"/>
            <a:ext cx="9601200" cy="1485900"/>
          </a:xfrm>
        </p:spPr>
        <p:txBody>
          <a:bodyPr>
            <a:normAutofit/>
          </a:bodyPr>
          <a:lstStyle/>
          <a:p>
            <a:r>
              <a:rPr lang="fr-CA" dirty="0">
                <a:solidFill>
                  <a:srgbClr val="906B18"/>
                </a:solidFill>
              </a:rPr>
              <a:t>Conseil d’administration</a:t>
            </a:r>
            <a:br>
              <a:rPr lang="fr-CA" sz="4000" dirty="0"/>
            </a:br>
            <a:r>
              <a:rPr lang="fr-CA" sz="3200" i="1" dirty="0">
                <a:solidFill>
                  <a:schemeClr val="accent4">
                    <a:lumMod val="50000"/>
                  </a:schemeClr>
                </a:solidFill>
              </a:rPr>
              <a:t>Administrative Council</a:t>
            </a:r>
          </a:p>
        </p:txBody>
      </p:sp>
      <p:sp>
        <p:nvSpPr>
          <p:cNvPr id="10" name="Content Placeholder 9"/>
          <p:cNvSpPr>
            <a:spLocks noGrp="1"/>
          </p:cNvSpPr>
          <p:nvPr>
            <p:ph sz="half" idx="1"/>
          </p:nvPr>
        </p:nvSpPr>
        <p:spPr>
          <a:xfrm>
            <a:off x="1272742" y="1274343"/>
            <a:ext cx="6285054" cy="3581401"/>
          </a:xfrm>
        </p:spPr>
        <p:txBody>
          <a:bodyPr>
            <a:normAutofit/>
          </a:bodyPr>
          <a:lstStyle/>
          <a:p>
            <a:r>
              <a:rPr lang="fr-CA" sz="1800" dirty="0"/>
              <a:t>Membres - </a:t>
            </a:r>
            <a:r>
              <a:rPr lang="fr-CA" sz="1600" i="1" dirty="0" err="1"/>
              <a:t>Members</a:t>
            </a:r>
            <a:endParaRPr lang="fr-CA" sz="1600" i="1" dirty="0"/>
          </a:p>
          <a:p>
            <a:pPr lvl="1"/>
            <a:r>
              <a:rPr lang="fr-CA" sz="1800" dirty="0"/>
              <a:t>Jean-Luc St-Cyr </a:t>
            </a:r>
            <a:r>
              <a:rPr lang="fr-CA" sz="1800" dirty="0">
                <a:solidFill>
                  <a:srgbClr val="DE6F00"/>
                </a:solidFill>
              </a:rPr>
              <a:t>président</a:t>
            </a:r>
          </a:p>
          <a:p>
            <a:pPr lvl="1"/>
            <a:r>
              <a:rPr lang="fr-CA" sz="1800" dirty="0"/>
              <a:t>Johanne Hudon </a:t>
            </a:r>
            <a:r>
              <a:rPr lang="fr-CA" sz="1800" dirty="0">
                <a:solidFill>
                  <a:srgbClr val="DE6F00"/>
                </a:solidFill>
              </a:rPr>
              <a:t>vice-présidente - </a:t>
            </a:r>
            <a:r>
              <a:rPr lang="fr-CA" sz="1400" dirty="0">
                <a:solidFill>
                  <a:srgbClr val="DE6F00"/>
                </a:solidFill>
              </a:rPr>
              <a:t>VP</a:t>
            </a:r>
          </a:p>
          <a:p>
            <a:pPr lvl="1"/>
            <a:r>
              <a:rPr lang="fr-CA" sz="1800" dirty="0"/>
              <a:t>Christian Marceau </a:t>
            </a:r>
            <a:r>
              <a:rPr lang="fr-CA" sz="1600" dirty="0">
                <a:solidFill>
                  <a:srgbClr val="DE6F00"/>
                </a:solidFill>
              </a:rPr>
              <a:t>trésorier</a:t>
            </a:r>
            <a:r>
              <a:rPr lang="fr-CA" sz="1800" dirty="0"/>
              <a:t> - </a:t>
            </a:r>
            <a:r>
              <a:rPr lang="fr-CA" sz="1600" dirty="0" err="1">
                <a:solidFill>
                  <a:srgbClr val="DE6F00"/>
                </a:solidFill>
              </a:rPr>
              <a:t>treasurer</a:t>
            </a:r>
            <a:endParaRPr lang="fr-CA" sz="1600" dirty="0">
              <a:solidFill>
                <a:srgbClr val="DE6F00"/>
              </a:solidFill>
            </a:endParaRPr>
          </a:p>
          <a:p>
            <a:pPr lvl="1"/>
            <a:r>
              <a:rPr lang="fr-CA" sz="1800" dirty="0"/>
              <a:t>Michel Castonguay  </a:t>
            </a:r>
            <a:r>
              <a:rPr lang="fr-CA" sz="1600" dirty="0">
                <a:solidFill>
                  <a:srgbClr val="DE6F00"/>
                </a:solidFill>
              </a:rPr>
              <a:t>Secrétaire</a:t>
            </a:r>
            <a:r>
              <a:rPr lang="fr-CA" sz="1800" dirty="0"/>
              <a:t> - </a:t>
            </a:r>
            <a:r>
              <a:rPr lang="fr-CA" sz="1600" dirty="0" err="1">
                <a:solidFill>
                  <a:srgbClr val="DE6F00"/>
                </a:solidFill>
              </a:rPr>
              <a:t>secretary</a:t>
            </a:r>
            <a:endParaRPr lang="fr-CA" sz="1600" dirty="0">
              <a:solidFill>
                <a:srgbClr val="DE6F00"/>
              </a:solidFill>
            </a:endParaRPr>
          </a:p>
          <a:p>
            <a:pPr lvl="1"/>
            <a:r>
              <a:rPr lang="fr-CA" sz="1800" dirty="0"/>
              <a:t>Lucie </a:t>
            </a:r>
            <a:r>
              <a:rPr lang="fr-CA" sz="1800" dirty="0" err="1"/>
              <a:t>Longpré</a:t>
            </a:r>
            <a:r>
              <a:rPr lang="fr-CA" sz="1800" dirty="0"/>
              <a:t> – Activités , Relations avec </a:t>
            </a:r>
            <a:r>
              <a:rPr lang="fr-CA" sz="1800" dirty="0" err="1"/>
              <a:t>Golfmont</a:t>
            </a:r>
            <a:endParaRPr lang="fr-CA" sz="1800" dirty="0"/>
          </a:p>
          <a:p>
            <a:pPr lvl="1"/>
            <a:r>
              <a:rPr lang="fr-CA" sz="1800" dirty="0"/>
              <a:t>Monique Léonard – Ressource Web et aménagement paysager divers – </a:t>
            </a:r>
            <a:r>
              <a:rPr lang="fr-CA" sz="1600" dirty="0">
                <a:solidFill>
                  <a:srgbClr val="FF0000"/>
                </a:solidFill>
              </a:rPr>
              <a:t>Web &amp; </a:t>
            </a:r>
            <a:r>
              <a:rPr lang="fr-CA" sz="1600" dirty="0" err="1">
                <a:solidFill>
                  <a:srgbClr val="FF0000"/>
                </a:solidFill>
              </a:rPr>
              <a:t>landscaping</a:t>
            </a:r>
            <a:endParaRPr lang="fr-CA" sz="1600" dirty="0">
              <a:solidFill>
                <a:srgbClr val="FF0000"/>
              </a:solidFill>
            </a:endParaRPr>
          </a:p>
          <a:p>
            <a:pPr lvl="1"/>
            <a:endParaRPr lang="fr-CA" sz="1800" dirty="0"/>
          </a:p>
        </p:txBody>
      </p:sp>
      <p:sp>
        <p:nvSpPr>
          <p:cNvPr id="11" name="Content Placeholder 10"/>
          <p:cNvSpPr>
            <a:spLocks noGrp="1"/>
          </p:cNvSpPr>
          <p:nvPr>
            <p:ph sz="half" idx="2"/>
          </p:nvPr>
        </p:nvSpPr>
        <p:spPr>
          <a:xfrm>
            <a:off x="6525402" y="1151940"/>
            <a:ext cx="5370036" cy="3581401"/>
          </a:xfrm>
        </p:spPr>
        <p:txBody>
          <a:bodyPr>
            <a:normAutofit/>
          </a:bodyPr>
          <a:lstStyle/>
          <a:p>
            <a:r>
              <a:rPr lang="fr-CA" dirty="0"/>
              <a:t>Processus décisionnel dans tous les cas </a:t>
            </a:r>
            <a:r>
              <a:rPr lang="fr-CA" sz="1800" i="1" dirty="0">
                <a:solidFill>
                  <a:schemeClr val="tx2">
                    <a:lumMod val="75000"/>
                    <a:lumOff val="25000"/>
                  </a:schemeClr>
                </a:solidFill>
              </a:rPr>
              <a:t>Council </a:t>
            </a:r>
            <a:r>
              <a:rPr lang="fr-CA" sz="1800" i="1" dirty="0" err="1">
                <a:solidFill>
                  <a:schemeClr val="tx2">
                    <a:lumMod val="75000"/>
                    <a:lumOff val="25000"/>
                  </a:schemeClr>
                </a:solidFill>
              </a:rPr>
              <a:t>Process</a:t>
            </a:r>
            <a:r>
              <a:rPr lang="fr-CA" sz="1800" i="1" dirty="0">
                <a:solidFill>
                  <a:schemeClr val="tx2">
                    <a:lumMod val="75000"/>
                    <a:lumOff val="25000"/>
                  </a:schemeClr>
                </a:solidFill>
              </a:rPr>
              <a:t> </a:t>
            </a:r>
            <a:r>
              <a:rPr lang="fr-CA" sz="1800" i="1" dirty="0" err="1">
                <a:solidFill>
                  <a:schemeClr val="tx2">
                    <a:lumMod val="75000"/>
                    <a:lumOff val="25000"/>
                  </a:schemeClr>
                </a:solidFill>
              </a:rPr>
              <a:t>Abide</a:t>
            </a:r>
            <a:r>
              <a:rPr lang="fr-CA" sz="1800" i="1" dirty="0">
                <a:solidFill>
                  <a:schemeClr val="tx2">
                    <a:lumMod val="75000"/>
                    <a:lumOff val="25000"/>
                  </a:schemeClr>
                </a:solidFill>
              </a:rPr>
              <a:t> By</a:t>
            </a:r>
          </a:p>
          <a:p>
            <a:pPr lvl="1"/>
            <a:r>
              <a:rPr lang="fr-CA" sz="1600" dirty="0" err="1">
                <a:solidFill>
                  <a:schemeClr val="tx2">
                    <a:lumMod val="75000"/>
                    <a:lumOff val="25000"/>
                  </a:schemeClr>
                </a:solidFill>
              </a:rPr>
              <a:t>Projects</a:t>
            </a:r>
            <a:r>
              <a:rPr lang="fr-CA" sz="1600" dirty="0">
                <a:solidFill>
                  <a:schemeClr val="tx2">
                    <a:lumMod val="75000"/>
                    <a:lumOff val="25000"/>
                  </a:schemeClr>
                </a:solidFill>
              </a:rPr>
              <a:t> </a:t>
            </a:r>
            <a:r>
              <a:rPr lang="fr-CA" sz="1600" dirty="0" err="1">
                <a:solidFill>
                  <a:schemeClr val="tx2">
                    <a:lumMod val="75000"/>
                    <a:lumOff val="25000"/>
                  </a:schemeClr>
                </a:solidFill>
              </a:rPr>
              <a:t>presented</a:t>
            </a:r>
            <a:r>
              <a:rPr lang="fr-CA" sz="1600" dirty="0">
                <a:solidFill>
                  <a:schemeClr val="tx2">
                    <a:lumMod val="75000"/>
                    <a:lumOff val="25000"/>
                  </a:schemeClr>
                </a:solidFill>
              </a:rPr>
              <a:t> to all </a:t>
            </a:r>
            <a:r>
              <a:rPr lang="fr-CA" sz="1600" dirty="0" err="1">
                <a:solidFill>
                  <a:schemeClr val="tx2">
                    <a:lumMod val="75000"/>
                    <a:lumOff val="25000"/>
                  </a:schemeClr>
                </a:solidFill>
              </a:rPr>
              <a:t>committee</a:t>
            </a:r>
            <a:r>
              <a:rPr lang="fr-CA" sz="1600" dirty="0">
                <a:solidFill>
                  <a:schemeClr val="tx2">
                    <a:lumMod val="75000"/>
                    <a:lumOff val="25000"/>
                  </a:schemeClr>
                </a:solidFill>
              </a:rPr>
              <a:t> </a:t>
            </a:r>
            <a:r>
              <a:rPr lang="fr-CA" sz="1600" dirty="0" err="1">
                <a:solidFill>
                  <a:schemeClr val="tx2">
                    <a:lumMod val="75000"/>
                    <a:lumOff val="25000"/>
                  </a:schemeClr>
                </a:solidFill>
              </a:rPr>
              <a:t>members</a:t>
            </a:r>
            <a:endParaRPr lang="fr-CA" sz="1600" dirty="0">
              <a:solidFill>
                <a:schemeClr val="tx2">
                  <a:lumMod val="75000"/>
                  <a:lumOff val="25000"/>
                </a:schemeClr>
              </a:solidFill>
            </a:endParaRPr>
          </a:p>
          <a:p>
            <a:pPr lvl="1"/>
            <a:r>
              <a:rPr lang="fr-CA" sz="1600" dirty="0">
                <a:solidFill>
                  <a:schemeClr val="tx2">
                    <a:lumMod val="75000"/>
                    <a:lumOff val="25000"/>
                  </a:schemeClr>
                </a:solidFill>
              </a:rPr>
              <a:t>Multiple supplier </a:t>
            </a:r>
            <a:r>
              <a:rPr lang="fr-CA" sz="1600" dirty="0" err="1">
                <a:solidFill>
                  <a:schemeClr val="tx2">
                    <a:lumMod val="75000"/>
                    <a:lumOff val="25000"/>
                  </a:schemeClr>
                </a:solidFill>
              </a:rPr>
              <a:t>proposals</a:t>
            </a:r>
            <a:r>
              <a:rPr lang="fr-CA" sz="1600" dirty="0">
                <a:solidFill>
                  <a:schemeClr val="tx2">
                    <a:lumMod val="75000"/>
                    <a:lumOff val="25000"/>
                  </a:schemeClr>
                </a:solidFill>
              </a:rPr>
              <a:t> and </a:t>
            </a:r>
            <a:r>
              <a:rPr lang="fr-CA" sz="1600" dirty="0" err="1">
                <a:solidFill>
                  <a:schemeClr val="tx2">
                    <a:lumMod val="75000"/>
                    <a:lumOff val="25000"/>
                  </a:schemeClr>
                </a:solidFill>
              </a:rPr>
              <a:t>bids</a:t>
            </a:r>
            <a:r>
              <a:rPr lang="fr-CA" sz="1600" dirty="0">
                <a:solidFill>
                  <a:schemeClr val="tx2">
                    <a:lumMod val="75000"/>
                    <a:lumOff val="25000"/>
                  </a:schemeClr>
                </a:solidFill>
              </a:rPr>
              <a:t> </a:t>
            </a:r>
            <a:r>
              <a:rPr lang="fr-CA" sz="1600" dirty="0" err="1">
                <a:solidFill>
                  <a:schemeClr val="tx2">
                    <a:lumMod val="75000"/>
                    <a:lumOff val="25000"/>
                  </a:schemeClr>
                </a:solidFill>
              </a:rPr>
              <a:t>when</a:t>
            </a:r>
            <a:r>
              <a:rPr lang="fr-CA" sz="1600" dirty="0">
                <a:solidFill>
                  <a:schemeClr val="tx2">
                    <a:lumMod val="75000"/>
                    <a:lumOff val="25000"/>
                  </a:schemeClr>
                </a:solidFill>
              </a:rPr>
              <a:t> </a:t>
            </a:r>
            <a:r>
              <a:rPr lang="fr-CA" sz="1600" dirty="0" err="1">
                <a:solidFill>
                  <a:schemeClr val="tx2">
                    <a:lumMod val="75000"/>
                    <a:lumOff val="25000"/>
                  </a:schemeClr>
                </a:solidFill>
              </a:rPr>
              <a:t>requested</a:t>
            </a:r>
            <a:r>
              <a:rPr lang="fr-CA" sz="1600" dirty="0">
                <a:solidFill>
                  <a:schemeClr val="tx2">
                    <a:lumMod val="75000"/>
                    <a:lumOff val="25000"/>
                  </a:schemeClr>
                </a:solidFill>
              </a:rPr>
              <a:t> </a:t>
            </a:r>
            <a:r>
              <a:rPr lang="fr-CA" sz="1600" dirty="0" err="1">
                <a:solidFill>
                  <a:schemeClr val="tx2">
                    <a:lumMod val="75000"/>
                    <a:lumOff val="25000"/>
                  </a:schemeClr>
                </a:solidFill>
              </a:rPr>
              <a:t>with</a:t>
            </a:r>
            <a:r>
              <a:rPr lang="fr-CA" sz="1600" dirty="0">
                <a:solidFill>
                  <a:schemeClr val="tx2">
                    <a:lumMod val="75000"/>
                    <a:lumOff val="25000"/>
                  </a:schemeClr>
                </a:solidFill>
              </a:rPr>
              <a:t> </a:t>
            </a:r>
            <a:r>
              <a:rPr lang="fr-CA" sz="1600" dirty="0" err="1">
                <a:solidFill>
                  <a:schemeClr val="tx2">
                    <a:lumMod val="75000"/>
                    <a:lumOff val="25000"/>
                  </a:schemeClr>
                </a:solidFill>
              </a:rPr>
              <a:t>written</a:t>
            </a:r>
            <a:r>
              <a:rPr lang="fr-CA" sz="1600" dirty="0">
                <a:solidFill>
                  <a:schemeClr val="tx2">
                    <a:lumMod val="75000"/>
                    <a:lumOff val="25000"/>
                  </a:schemeClr>
                </a:solidFill>
              </a:rPr>
              <a:t> </a:t>
            </a:r>
            <a:r>
              <a:rPr lang="fr-CA" sz="1600" dirty="0" err="1">
                <a:solidFill>
                  <a:schemeClr val="tx2">
                    <a:lumMod val="75000"/>
                    <a:lumOff val="25000"/>
                  </a:schemeClr>
                </a:solidFill>
              </a:rPr>
              <a:t>offers</a:t>
            </a:r>
            <a:r>
              <a:rPr lang="fr-CA" sz="1600" dirty="0">
                <a:solidFill>
                  <a:schemeClr val="tx2">
                    <a:lumMod val="75000"/>
                    <a:lumOff val="25000"/>
                  </a:schemeClr>
                </a:solidFill>
              </a:rPr>
              <a:t>.</a:t>
            </a:r>
            <a:endParaRPr lang="fr-CA" dirty="0">
              <a:solidFill>
                <a:schemeClr val="tx2">
                  <a:lumMod val="75000"/>
                  <a:lumOff val="25000"/>
                </a:schemeClr>
              </a:solidFill>
            </a:endParaRPr>
          </a:p>
          <a:p>
            <a:pPr lvl="1"/>
            <a:r>
              <a:rPr lang="fr-CA" sz="1600" dirty="0" err="1">
                <a:solidFill>
                  <a:schemeClr val="tx2">
                    <a:lumMod val="75000"/>
                    <a:lumOff val="25000"/>
                  </a:schemeClr>
                </a:solidFill>
              </a:rPr>
              <a:t>Committee</a:t>
            </a:r>
            <a:r>
              <a:rPr lang="fr-CA" sz="1600" dirty="0">
                <a:solidFill>
                  <a:schemeClr val="tx2">
                    <a:lumMod val="75000"/>
                    <a:lumOff val="25000"/>
                  </a:schemeClr>
                </a:solidFill>
              </a:rPr>
              <a:t> </a:t>
            </a:r>
            <a:r>
              <a:rPr lang="fr-CA" sz="1600" dirty="0" err="1">
                <a:solidFill>
                  <a:schemeClr val="tx2">
                    <a:lumMod val="75000"/>
                    <a:lumOff val="25000"/>
                  </a:schemeClr>
                </a:solidFill>
              </a:rPr>
              <a:t>majority</a:t>
            </a:r>
            <a:r>
              <a:rPr lang="fr-CA" sz="1600" dirty="0">
                <a:solidFill>
                  <a:schemeClr val="tx2">
                    <a:lumMod val="75000"/>
                    <a:lumOff val="25000"/>
                  </a:schemeClr>
                </a:solidFill>
              </a:rPr>
              <a:t> vote for final </a:t>
            </a:r>
            <a:r>
              <a:rPr lang="fr-CA" sz="1600" dirty="0" err="1">
                <a:solidFill>
                  <a:schemeClr val="tx2">
                    <a:lumMod val="75000"/>
                    <a:lumOff val="25000"/>
                  </a:schemeClr>
                </a:solidFill>
              </a:rPr>
              <a:t>decision</a:t>
            </a:r>
            <a:endParaRPr lang="fr-CA" sz="1600" dirty="0">
              <a:solidFill>
                <a:schemeClr val="tx2">
                  <a:lumMod val="75000"/>
                  <a:lumOff val="25000"/>
                </a:schemeClr>
              </a:solidFill>
            </a:endParaRPr>
          </a:p>
        </p:txBody>
      </p:sp>
      <p:sp>
        <p:nvSpPr>
          <p:cNvPr id="2" name="TextBox 1"/>
          <p:cNvSpPr txBox="1"/>
          <p:nvPr/>
        </p:nvSpPr>
        <p:spPr>
          <a:xfrm>
            <a:off x="1589903" y="3841598"/>
            <a:ext cx="10305535" cy="1384995"/>
          </a:xfrm>
          <a:prstGeom prst="rect">
            <a:avLst/>
          </a:prstGeom>
          <a:noFill/>
        </p:spPr>
        <p:txBody>
          <a:bodyPr wrap="square" rtlCol="0">
            <a:spAutoFit/>
          </a:bodyPr>
          <a:lstStyle/>
          <a:p>
            <a:pPr algn="just"/>
            <a:endParaRPr lang="fr-CA" sz="1400" dirty="0">
              <a:solidFill>
                <a:schemeClr val="accent2">
                  <a:lumMod val="20000"/>
                  <a:lumOff val="80000"/>
                </a:schemeClr>
              </a:solidFill>
            </a:endParaRPr>
          </a:p>
          <a:p>
            <a:pPr algn="just"/>
            <a:r>
              <a:rPr lang="fr-CA" sz="1400" dirty="0">
                <a:solidFill>
                  <a:schemeClr val="accent2">
                    <a:lumMod val="20000"/>
                    <a:lumOff val="80000"/>
                  </a:schemeClr>
                </a:solidFill>
              </a:rPr>
              <a:t>Les membres de ce conseil sont tous, résidents du Domaine. Ils sont comme par les années passées, </a:t>
            </a:r>
            <a:r>
              <a:rPr lang="fr-CA" sz="1400" b="1" u="sng" dirty="0">
                <a:solidFill>
                  <a:schemeClr val="accent2">
                    <a:lumMod val="20000"/>
                    <a:lumOff val="80000"/>
                  </a:schemeClr>
                </a:solidFill>
              </a:rPr>
              <a:t>bénévoles</a:t>
            </a:r>
            <a:r>
              <a:rPr lang="fr-CA" sz="1400" b="1" dirty="0">
                <a:solidFill>
                  <a:schemeClr val="accent2">
                    <a:lumMod val="20000"/>
                    <a:lumOff val="80000"/>
                  </a:schemeClr>
                </a:solidFill>
              </a:rPr>
              <a:t> </a:t>
            </a:r>
            <a:r>
              <a:rPr lang="fr-CA" sz="1400" dirty="0">
                <a:solidFill>
                  <a:schemeClr val="accent2">
                    <a:lumMod val="20000"/>
                    <a:lumOff val="80000"/>
                  </a:schemeClr>
                </a:solidFill>
              </a:rPr>
              <a:t>et ont choisi de s’impliquer afin de conserver la qualité de vie dont nous jouissons au quotidien. Ils  ont également à cœur d’accroitre la valeur de nos propriétés et à ce titre, s’impliquent à fond en donnant de leur temps, leurs énergies. Innovations, idées, franches discussions et ouverture d’esprit sont de mise.  Respect des règlements, solutions pour problématiques qui surviennent et la protection de l’environnement sont prioritaires pour tous les membres. Nous avons besoin de vous pour prendre le relais.</a:t>
            </a:r>
          </a:p>
        </p:txBody>
      </p:sp>
      <p:sp>
        <p:nvSpPr>
          <p:cNvPr id="8" name="Rectangle 7"/>
          <p:cNvSpPr/>
          <p:nvPr/>
        </p:nvSpPr>
        <p:spPr>
          <a:xfrm>
            <a:off x="1491049" y="5494633"/>
            <a:ext cx="10544433" cy="1383956"/>
          </a:xfrm>
          <a:prstGeom prst="rect">
            <a:avLst/>
          </a:prstGeom>
          <a:solidFill>
            <a:srgbClr val="DE6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i="1" dirty="0"/>
              <a:t>All members of your association are residents of Domaine Balmoral.  As in the past, we are volunteers and have made the decision to get involved in the association with objective to maintain, work to improve our daily quality of life. Also of importance, we are working to improve the value of all our properties by focusing much of our energies and time on innovations, ideas, and open dialogue with all.  Respecting our guidelines, finding positive solutions to any problems and environmental protection guides all members. </a:t>
            </a:r>
            <a:r>
              <a:rPr lang="fr-CA" sz="1400" i="1" dirty="0" err="1"/>
              <a:t>We</a:t>
            </a:r>
            <a:r>
              <a:rPr lang="fr-CA" sz="1400" i="1" dirty="0"/>
              <a:t> </a:t>
            </a:r>
            <a:r>
              <a:rPr lang="fr-CA" sz="1400" i="1" dirty="0" err="1"/>
              <a:t>need</a:t>
            </a:r>
            <a:r>
              <a:rPr lang="fr-CA" sz="1400" i="1" dirty="0"/>
              <a:t> </a:t>
            </a:r>
            <a:r>
              <a:rPr lang="fr-CA" sz="1400" i="1" dirty="0" err="1"/>
              <a:t>you</a:t>
            </a:r>
            <a:r>
              <a:rPr lang="fr-CA" sz="1400" i="1" dirty="0"/>
              <a:t>!</a:t>
            </a:r>
          </a:p>
        </p:txBody>
      </p:sp>
      <p:sp>
        <p:nvSpPr>
          <p:cNvPr id="4" name="TextBox 3"/>
          <p:cNvSpPr txBox="1"/>
          <p:nvPr/>
        </p:nvSpPr>
        <p:spPr>
          <a:xfrm>
            <a:off x="2726724" y="2833816"/>
            <a:ext cx="184731" cy="369332"/>
          </a:xfrm>
          <a:prstGeom prst="rect">
            <a:avLst/>
          </a:prstGeom>
          <a:noFill/>
        </p:spPr>
        <p:txBody>
          <a:bodyPr wrap="none" rtlCol="0">
            <a:spAutoFit/>
          </a:bodyPr>
          <a:lstStyle/>
          <a:p>
            <a:endParaRPr lang="fr-CA"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240" y="-222475"/>
            <a:ext cx="1568760" cy="1568760"/>
          </a:xfrm>
          <a:prstGeom prst="rect">
            <a:avLst/>
          </a:prstGeom>
        </p:spPr>
      </p:pic>
    </p:spTree>
    <p:extLst>
      <p:ext uri="{BB962C8B-B14F-4D97-AF65-F5344CB8AC3E}">
        <p14:creationId xmlns:p14="http://schemas.microsoft.com/office/powerpoint/2010/main" val="375976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86408" y="331574"/>
            <a:ext cx="10086392" cy="920580"/>
          </a:xfrm>
        </p:spPr>
        <p:txBody>
          <a:bodyPr>
            <a:normAutofit fontScale="90000"/>
          </a:bodyPr>
          <a:lstStyle/>
          <a:p>
            <a:r>
              <a:rPr lang="fr-CA" b="1" dirty="0">
                <a:solidFill>
                  <a:srgbClr val="906B18"/>
                </a:solidFill>
              </a:rPr>
              <a:t>MODIFICATIONS DE LA RÉGLEMENTATION  </a:t>
            </a:r>
            <a:br>
              <a:rPr lang="fr-CA" b="1" dirty="0">
                <a:solidFill>
                  <a:srgbClr val="906B18"/>
                </a:solidFill>
              </a:rPr>
            </a:br>
            <a:br>
              <a:rPr lang="fr-CA" dirty="0">
                <a:solidFill>
                  <a:srgbClr val="FF0000"/>
                </a:solidFill>
              </a:rPr>
            </a:br>
            <a:endParaRPr lang="fr-CA" b="1" dirty="0">
              <a:solidFill>
                <a:srgbClr val="906B18"/>
              </a:solidFill>
            </a:endParaRPr>
          </a:p>
        </p:txBody>
      </p:sp>
      <p:sp>
        <p:nvSpPr>
          <p:cNvPr id="2" name="Content Placeholder 1"/>
          <p:cNvSpPr>
            <a:spLocks noGrp="1"/>
          </p:cNvSpPr>
          <p:nvPr>
            <p:ph idx="1"/>
          </p:nvPr>
        </p:nvSpPr>
        <p:spPr>
          <a:xfrm>
            <a:off x="1371599" y="1133729"/>
            <a:ext cx="10254343" cy="5082748"/>
          </a:xfrm>
        </p:spPr>
        <p:txBody>
          <a:bodyPr>
            <a:normAutofit/>
          </a:bodyPr>
          <a:lstStyle/>
          <a:p>
            <a:r>
              <a:rPr lang="fr-CA" sz="2400" dirty="0">
                <a:solidFill>
                  <a:schemeClr val="bg1"/>
                </a:solidFill>
              </a:rPr>
              <a:t>POURQUOI: </a:t>
            </a:r>
            <a:r>
              <a:rPr lang="fr-CA" sz="2400" dirty="0"/>
              <a:t>de plus en plus de demandes pour obtenir l’autorisation de louer des propriétés pour du court terme de style RBNB. </a:t>
            </a:r>
          </a:p>
          <a:p>
            <a:pPr marL="0" indent="0">
              <a:buNone/>
            </a:pPr>
            <a:r>
              <a:rPr lang="fr-CA" sz="2400" dirty="0"/>
              <a:t>	Règlement municipal permet 1 mois et +. La municipalité est en 	discussion pour modifier le terme également ainsi que le 	gouvernement provincial.</a:t>
            </a:r>
            <a:endParaRPr lang="fr-CA" sz="1800" dirty="0"/>
          </a:p>
          <a:p>
            <a:r>
              <a:rPr lang="fr-CA" sz="2400" dirty="0">
                <a:solidFill>
                  <a:schemeClr val="bg1"/>
                </a:solidFill>
              </a:rPr>
              <a:t>Processus légal obligatoire pour modifier un règlement : </a:t>
            </a:r>
            <a:r>
              <a:rPr lang="fr-CA" sz="2400" dirty="0"/>
              <a:t>envoi des modifications suggérées à tous avec une demande de retour de courriel afin de valider le tout. </a:t>
            </a:r>
            <a:r>
              <a:rPr lang="fr-CA" sz="2400" dirty="0">
                <a:solidFill>
                  <a:schemeClr val="bg1"/>
                </a:solidFill>
              </a:rPr>
              <a:t>SI </a:t>
            </a:r>
            <a:r>
              <a:rPr lang="fr-CA" sz="2400" dirty="0"/>
              <a:t>le taux de réponse est de  50% +1 propriétaire en faveur: </a:t>
            </a:r>
            <a:r>
              <a:rPr lang="fr-CA" sz="2400" dirty="0">
                <a:solidFill>
                  <a:schemeClr val="bg1"/>
                </a:solidFill>
              </a:rPr>
              <a:t>la modification est acceptée et devient en vigueur.</a:t>
            </a:r>
            <a:endParaRPr lang="fr-CA" sz="2400" i="1" u="sng" dirty="0">
              <a:solidFill>
                <a:srgbClr val="FF0000"/>
              </a:solidFill>
            </a:endParaRPr>
          </a:p>
          <a:p>
            <a:r>
              <a:rPr lang="fr-CA" sz="2400" dirty="0"/>
              <a:t>Si en défaut de paiement soit sur la cotisation, un lien sera enregistré sur la propriété  </a:t>
            </a:r>
          </a:p>
          <a:p>
            <a:endParaRPr lang="fr-CA" sz="1800" dirty="0"/>
          </a:p>
          <a:p>
            <a:endParaRPr lang="fr-CA" sz="1800" dirty="0"/>
          </a:p>
          <a:p>
            <a:endParaRPr lang="fr-CA" sz="1800" dirty="0"/>
          </a:p>
          <a:p>
            <a:endParaRPr lang="fr-CA" sz="1800" dirty="0"/>
          </a:p>
          <a:p>
            <a:endParaRPr lang="fr-CA" sz="1800" dirty="0"/>
          </a:p>
          <a:p>
            <a:endParaRPr lang="fr-CA" sz="1800" dirty="0"/>
          </a:p>
          <a:p>
            <a:endParaRPr lang="fr-CA" sz="1800" dirty="0"/>
          </a:p>
          <a:p>
            <a:endParaRPr lang="fr-CA"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240" y="-121298"/>
            <a:ext cx="1568760" cy="1568760"/>
          </a:xfrm>
          <a:prstGeom prst="rect">
            <a:avLst/>
          </a:prstGeom>
        </p:spPr>
      </p:pic>
    </p:spTree>
    <p:extLst>
      <p:ext uri="{BB962C8B-B14F-4D97-AF65-F5344CB8AC3E}">
        <p14:creationId xmlns:p14="http://schemas.microsoft.com/office/powerpoint/2010/main" val="1122570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886408" y="381000"/>
            <a:ext cx="10086392" cy="1485900"/>
          </a:xfrm>
        </p:spPr>
        <p:txBody>
          <a:bodyPr>
            <a:normAutofit fontScale="90000"/>
          </a:bodyPr>
          <a:lstStyle/>
          <a:p>
            <a:r>
              <a:rPr lang="fr-CA" b="1" dirty="0">
                <a:solidFill>
                  <a:schemeClr val="accent4">
                    <a:lumMod val="50000"/>
                  </a:schemeClr>
                </a:solidFill>
              </a:rPr>
              <a:t>MODIFICATIONS TO THE RULES  </a:t>
            </a:r>
            <a:br>
              <a:rPr lang="fr-CA" b="1" dirty="0">
                <a:solidFill>
                  <a:srgbClr val="906B18"/>
                </a:solidFill>
              </a:rPr>
            </a:br>
            <a:br>
              <a:rPr lang="fr-CA" dirty="0">
                <a:solidFill>
                  <a:srgbClr val="FF0000"/>
                </a:solidFill>
              </a:rPr>
            </a:br>
            <a:endParaRPr lang="fr-CA" b="1" dirty="0">
              <a:solidFill>
                <a:srgbClr val="906B18"/>
              </a:solidFill>
            </a:endParaRPr>
          </a:p>
        </p:txBody>
      </p:sp>
      <p:sp>
        <p:nvSpPr>
          <p:cNvPr id="2" name="Content Placeholder 1"/>
          <p:cNvSpPr>
            <a:spLocks noGrp="1"/>
          </p:cNvSpPr>
          <p:nvPr>
            <p:ph idx="1"/>
          </p:nvPr>
        </p:nvSpPr>
        <p:spPr>
          <a:xfrm>
            <a:off x="1371599" y="1570336"/>
            <a:ext cx="10254343" cy="5082748"/>
          </a:xfrm>
        </p:spPr>
        <p:txBody>
          <a:bodyPr>
            <a:normAutofit/>
          </a:bodyPr>
          <a:lstStyle/>
          <a:p>
            <a:r>
              <a:rPr lang="fr-CA" sz="2400" dirty="0">
                <a:solidFill>
                  <a:schemeClr val="bg1"/>
                </a:solidFill>
              </a:rPr>
              <a:t>WHY: </a:t>
            </a:r>
            <a:r>
              <a:rPr lang="fr-CA" sz="2400" dirty="0"/>
              <a:t> more and more </a:t>
            </a:r>
            <a:r>
              <a:rPr lang="fr-CA" sz="2400" dirty="0" err="1"/>
              <a:t>demands</a:t>
            </a:r>
            <a:r>
              <a:rPr lang="fr-CA" sz="2400" dirty="0"/>
              <a:t> to </a:t>
            </a:r>
            <a:r>
              <a:rPr lang="fr-CA" sz="2400" dirty="0" err="1"/>
              <a:t>obtain</a:t>
            </a:r>
            <a:r>
              <a:rPr lang="fr-CA" sz="2400" dirty="0"/>
              <a:t> </a:t>
            </a:r>
            <a:r>
              <a:rPr lang="fr-CA" sz="2400" dirty="0" err="1"/>
              <a:t>authorization</a:t>
            </a:r>
            <a:r>
              <a:rPr lang="fr-CA" sz="2400" dirty="0"/>
              <a:t> to </a:t>
            </a:r>
            <a:r>
              <a:rPr lang="fr-CA" sz="2400" dirty="0" err="1"/>
              <a:t>rent</a:t>
            </a:r>
            <a:r>
              <a:rPr lang="fr-CA" sz="2400" dirty="0"/>
              <a:t> </a:t>
            </a:r>
            <a:r>
              <a:rPr lang="fr-CA" sz="2400" dirty="0" err="1"/>
              <a:t>properties</a:t>
            </a:r>
            <a:r>
              <a:rPr lang="fr-CA" sz="2400" dirty="0"/>
              <a:t> short </a:t>
            </a:r>
            <a:r>
              <a:rPr lang="fr-CA" sz="2400" dirty="0" err="1"/>
              <a:t>term</a:t>
            </a:r>
            <a:r>
              <a:rPr lang="fr-CA" sz="2400" dirty="0"/>
              <a:t> RBNB style. Municipal </a:t>
            </a:r>
            <a:r>
              <a:rPr lang="fr-CA" sz="2400" dirty="0" err="1"/>
              <a:t>Rules</a:t>
            </a:r>
            <a:r>
              <a:rPr lang="fr-CA" sz="2400" dirty="0"/>
              <a:t> </a:t>
            </a:r>
            <a:r>
              <a:rPr lang="fr-CA" sz="2400" dirty="0" err="1"/>
              <a:t>allows</a:t>
            </a:r>
            <a:r>
              <a:rPr lang="fr-CA" sz="2400" dirty="0"/>
              <a:t> 1 </a:t>
            </a:r>
            <a:r>
              <a:rPr lang="fr-CA" sz="2400" dirty="0" err="1"/>
              <a:t>month</a:t>
            </a:r>
            <a:r>
              <a:rPr lang="fr-CA" sz="2400" dirty="0"/>
              <a:t> or more. The </a:t>
            </a:r>
            <a:r>
              <a:rPr lang="fr-CA" sz="2400" dirty="0" err="1"/>
              <a:t>Municipality</a:t>
            </a:r>
            <a:r>
              <a:rPr lang="fr-CA" sz="2400" dirty="0"/>
              <a:t> </a:t>
            </a:r>
            <a:r>
              <a:rPr lang="fr-CA" sz="2400" dirty="0" err="1"/>
              <a:t>is</a:t>
            </a:r>
            <a:r>
              <a:rPr lang="fr-CA" sz="2400" dirty="0"/>
              <a:t> in discussions to </a:t>
            </a:r>
            <a:r>
              <a:rPr lang="fr-CA" sz="2400" dirty="0" err="1"/>
              <a:t>modify</a:t>
            </a:r>
            <a:r>
              <a:rPr lang="fr-CA" sz="2400" dirty="0"/>
              <a:t> </a:t>
            </a:r>
            <a:r>
              <a:rPr lang="fr-CA" sz="2400" dirty="0" err="1"/>
              <a:t>this</a:t>
            </a:r>
            <a:r>
              <a:rPr lang="fr-CA" sz="2400" dirty="0"/>
              <a:t> time </a:t>
            </a:r>
            <a:r>
              <a:rPr lang="fr-CA" sz="2400" dirty="0" err="1"/>
              <a:t>period</a:t>
            </a:r>
            <a:r>
              <a:rPr lang="fr-CA" sz="2400" dirty="0"/>
              <a:t> as </a:t>
            </a:r>
            <a:r>
              <a:rPr lang="fr-CA" sz="2400" dirty="0" err="1"/>
              <a:t>is</a:t>
            </a:r>
            <a:r>
              <a:rPr lang="fr-CA" sz="2400" dirty="0"/>
              <a:t> the Provincial </a:t>
            </a:r>
            <a:r>
              <a:rPr lang="fr-CA" sz="2400" dirty="0" err="1"/>
              <a:t>Goverment</a:t>
            </a:r>
            <a:r>
              <a:rPr lang="fr-CA" sz="2400" dirty="0"/>
              <a:t>.</a:t>
            </a:r>
            <a:endParaRPr lang="fr-CA" sz="1800" dirty="0"/>
          </a:p>
          <a:p>
            <a:r>
              <a:rPr lang="fr-CA" sz="2400" dirty="0" err="1">
                <a:solidFill>
                  <a:schemeClr val="bg1"/>
                </a:solidFill>
              </a:rPr>
              <a:t>Mandatory</a:t>
            </a:r>
            <a:r>
              <a:rPr lang="fr-CA" sz="2400" dirty="0">
                <a:solidFill>
                  <a:schemeClr val="bg1"/>
                </a:solidFill>
              </a:rPr>
              <a:t> </a:t>
            </a:r>
            <a:r>
              <a:rPr lang="fr-CA" sz="2400" dirty="0" err="1">
                <a:solidFill>
                  <a:schemeClr val="bg1"/>
                </a:solidFill>
              </a:rPr>
              <a:t>Legal</a:t>
            </a:r>
            <a:r>
              <a:rPr lang="fr-CA" sz="2400" dirty="0">
                <a:solidFill>
                  <a:schemeClr val="bg1"/>
                </a:solidFill>
              </a:rPr>
              <a:t> </a:t>
            </a:r>
            <a:r>
              <a:rPr lang="fr-CA" sz="2400" dirty="0" err="1">
                <a:solidFill>
                  <a:schemeClr val="bg1"/>
                </a:solidFill>
              </a:rPr>
              <a:t>process</a:t>
            </a:r>
            <a:r>
              <a:rPr lang="fr-CA" sz="2400" dirty="0">
                <a:solidFill>
                  <a:schemeClr val="bg1"/>
                </a:solidFill>
              </a:rPr>
              <a:t>: </a:t>
            </a:r>
            <a:r>
              <a:rPr lang="fr-CA" sz="2400" dirty="0" err="1"/>
              <a:t>suggested</a:t>
            </a:r>
            <a:r>
              <a:rPr lang="fr-CA" sz="2400" dirty="0"/>
              <a:t> modifications are sent to all </a:t>
            </a:r>
            <a:r>
              <a:rPr lang="fr-CA" sz="2400" dirty="0" err="1"/>
              <a:t>homeowners</a:t>
            </a:r>
            <a:r>
              <a:rPr lang="fr-CA" sz="2400" dirty="0"/>
              <a:t> by email to </a:t>
            </a:r>
            <a:r>
              <a:rPr lang="fr-CA" sz="2400" dirty="0" err="1"/>
              <a:t>validate</a:t>
            </a:r>
            <a:r>
              <a:rPr lang="fr-CA" sz="2400" dirty="0"/>
              <a:t> </a:t>
            </a:r>
            <a:r>
              <a:rPr lang="fr-CA" sz="2400" dirty="0" err="1"/>
              <a:t>these</a:t>
            </a:r>
            <a:r>
              <a:rPr lang="fr-CA" sz="2400" dirty="0"/>
              <a:t> changes </a:t>
            </a:r>
            <a:r>
              <a:rPr lang="fr-CA" sz="2400" dirty="0" err="1"/>
              <a:t>with</a:t>
            </a:r>
            <a:r>
              <a:rPr lang="fr-CA" sz="2400" dirty="0"/>
              <a:t> an email </a:t>
            </a:r>
            <a:r>
              <a:rPr lang="fr-CA" sz="2400" dirty="0" err="1"/>
              <a:t>reply</a:t>
            </a:r>
            <a:r>
              <a:rPr lang="fr-CA" sz="2400" dirty="0"/>
              <a:t> </a:t>
            </a:r>
            <a:r>
              <a:rPr lang="fr-CA" sz="2400" dirty="0" err="1"/>
              <a:t>from</a:t>
            </a:r>
            <a:r>
              <a:rPr lang="fr-CA" sz="2400" dirty="0"/>
              <a:t> all. If the rate of </a:t>
            </a:r>
            <a:r>
              <a:rPr lang="fr-CA" sz="2400" dirty="0" err="1"/>
              <a:t>homeowners</a:t>
            </a:r>
            <a:r>
              <a:rPr lang="fr-CA" sz="2400" dirty="0"/>
              <a:t> </a:t>
            </a:r>
            <a:r>
              <a:rPr lang="fr-CA" sz="2400" dirty="0" err="1"/>
              <a:t>is</a:t>
            </a:r>
            <a:r>
              <a:rPr lang="fr-CA" sz="2400" dirty="0"/>
              <a:t> 50% + 1 in </a:t>
            </a:r>
            <a:r>
              <a:rPr lang="fr-CA" sz="2400" dirty="0" err="1"/>
              <a:t>favor</a:t>
            </a:r>
            <a:r>
              <a:rPr lang="fr-CA" sz="2400" dirty="0"/>
              <a:t> the modifications, </a:t>
            </a:r>
            <a:r>
              <a:rPr lang="fr-CA" sz="2400" dirty="0" err="1"/>
              <a:t>they</a:t>
            </a:r>
            <a:r>
              <a:rPr lang="fr-CA" sz="2400" dirty="0"/>
              <a:t> are </a:t>
            </a:r>
            <a:r>
              <a:rPr lang="fr-CA" sz="2400" dirty="0" err="1"/>
              <a:t>adopted</a:t>
            </a:r>
            <a:r>
              <a:rPr lang="fr-CA" sz="2400" dirty="0"/>
              <a:t> and </a:t>
            </a:r>
            <a:r>
              <a:rPr lang="fr-CA" sz="2400" dirty="0" err="1"/>
              <a:t>become</a:t>
            </a:r>
            <a:r>
              <a:rPr lang="fr-CA" sz="2400" dirty="0"/>
              <a:t> effective.  </a:t>
            </a:r>
          </a:p>
          <a:p>
            <a:r>
              <a:rPr lang="fr-CA" sz="2400" dirty="0" err="1"/>
              <a:t>Those</a:t>
            </a:r>
            <a:r>
              <a:rPr lang="fr-CA" sz="2400" dirty="0"/>
              <a:t> not </a:t>
            </a:r>
            <a:r>
              <a:rPr lang="fr-CA" sz="2400" dirty="0" err="1"/>
              <a:t>paying</a:t>
            </a:r>
            <a:r>
              <a:rPr lang="fr-CA" sz="2400" dirty="0"/>
              <a:t> </a:t>
            </a:r>
            <a:r>
              <a:rPr lang="fr-CA" sz="2400" dirty="0" err="1"/>
              <a:t>either</a:t>
            </a:r>
            <a:r>
              <a:rPr lang="fr-CA" sz="2400" dirty="0"/>
              <a:t> </a:t>
            </a:r>
            <a:r>
              <a:rPr lang="fr-CA" sz="2400" dirty="0" err="1"/>
              <a:t>their</a:t>
            </a:r>
            <a:r>
              <a:rPr lang="fr-CA" sz="2400" dirty="0"/>
              <a:t> </a:t>
            </a:r>
            <a:r>
              <a:rPr lang="fr-CA" sz="2400" dirty="0" err="1"/>
              <a:t>annual</a:t>
            </a:r>
            <a:r>
              <a:rPr lang="fr-CA" sz="2400" dirty="0"/>
              <a:t> contribution, a </a:t>
            </a:r>
            <a:r>
              <a:rPr lang="fr-CA" sz="2400" dirty="0" err="1"/>
              <a:t>legal</a:t>
            </a:r>
            <a:r>
              <a:rPr lang="fr-CA" sz="2400" dirty="0"/>
              <a:t> </a:t>
            </a:r>
            <a:r>
              <a:rPr lang="fr-CA" sz="2400" dirty="0" err="1"/>
              <a:t>link</a:t>
            </a:r>
            <a:r>
              <a:rPr lang="fr-CA" sz="2400" dirty="0"/>
              <a:t> </a:t>
            </a:r>
            <a:r>
              <a:rPr lang="fr-CA" sz="2400" dirty="0" err="1"/>
              <a:t>will</a:t>
            </a:r>
            <a:r>
              <a:rPr lang="fr-CA" sz="2400" dirty="0"/>
              <a:t> </a:t>
            </a:r>
            <a:r>
              <a:rPr lang="fr-CA" sz="2400" dirty="0" err="1"/>
              <a:t>be</a:t>
            </a:r>
            <a:r>
              <a:rPr lang="fr-CA" sz="2400" dirty="0"/>
              <a:t> </a:t>
            </a:r>
            <a:r>
              <a:rPr lang="fr-CA" sz="2400" dirty="0" err="1"/>
              <a:t>registered</a:t>
            </a:r>
            <a:r>
              <a:rPr lang="fr-CA" sz="2400" dirty="0"/>
              <a:t> to the </a:t>
            </a:r>
            <a:r>
              <a:rPr lang="fr-CA" sz="2400" dirty="0" err="1"/>
              <a:t>property</a:t>
            </a:r>
            <a:r>
              <a:rPr lang="fr-CA" sz="2400" dirty="0"/>
              <a:t>. </a:t>
            </a:r>
            <a:endParaRPr lang="fr-CA" sz="1800" dirty="0"/>
          </a:p>
          <a:p>
            <a:endParaRPr lang="fr-CA" sz="1800" dirty="0"/>
          </a:p>
          <a:p>
            <a:endParaRPr lang="fr-CA" sz="1800" dirty="0"/>
          </a:p>
          <a:p>
            <a:endParaRPr lang="fr-CA" sz="1800" dirty="0"/>
          </a:p>
          <a:p>
            <a:endParaRPr lang="fr-CA" sz="1800" dirty="0"/>
          </a:p>
          <a:p>
            <a:endParaRPr lang="fr-CA" sz="1800" dirty="0"/>
          </a:p>
          <a:p>
            <a:endParaRPr lang="fr-CA" sz="1800" dirty="0"/>
          </a:p>
          <a:p>
            <a:endParaRPr lang="fr-CA"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240" y="-121298"/>
            <a:ext cx="1568760" cy="1568760"/>
          </a:xfrm>
          <a:prstGeom prst="rect">
            <a:avLst/>
          </a:prstGeom>
        </p:spPr>
      </p:pic>
    </p:spTree>
    <p:extLst>
      <p:ext uri="{BB962C8B-B14F-4D97-AF65-F5344CB8AC3E}">
        <p14:creationId xmlns:p14="http://schemas.microsoft.com/office/powerpoint/2010/main" val="41407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3139467"/>
            <a:ext cx="8361229" cy="2098226"/>
          </a:xfrm>
        </p:spPr>
        <p:txBody>
          <a:bodyPr/>
          <a:lstStyle/>
          <a:p>
            <a:r>
              <a:rPr lang="fr-CA" sz="5400" b="1" dirty="0">
                <a:solidFill>
                  <a:srgbClr val="906B18"/>
                </a:solidFill>
              </a:rPr>
              <a:t>PROJETS 2020-2021-2022</a:t>
            </a:r>
            <a:br>
              <a:rPr lang="fr-CA" sz="5400" b="1" dirty="0">
                <a:solidFill>
                  <a:srgbClr val="906B18"/>
                </a:solidFill>
              </a:rPr>
            </a:br>
            <a:r>
              <a:rPr lang="fr-CA" sz="5400" b="1" dirty="0">
                <a:solidFill>
                  <a:srgbClr val="906B18"/>
                </a:solidFill>
              </a:rPr>
              <a:t>   </a:t>
            </a:r>
            <a:r>
              <a:rPr lang="fr-CA" sz="4400" b="1" dirty="0" err="1">
                <a:solidFill>
                  <a:schemeClr val="accent4">
                    <a:lumMod val="50000"/>
                  </a:schemeClr>
                </a:solidFill>
              </a:rPr>
              <a:t>Projects</a:t>
            </a:r>
            <a:r>
              <a:rPr lang="fr-CA" sz="4400" b="1" dirty="0">
                <a:solidFill>
                  <a:schemeClr val="accent4">
                    <a:lumMod val="50000"/>
                  </a:schemeClr>
                </a:solidFill>
              </a:rPr>
              <a:t> 2020-2021-2022</a:t>
            </a:r>
            <a:br>
              <a:rPr lang="fr-CA" sz="4400" b="1" dirty="0">
                <a:solidFill>
                  <a:schemeClr val="accent4">
                    <a:lumMod val="50000"/>
                  </a:schemeClr>
                </a:solidFill>
              </a:rPr>
            </a:br>
            <a:endParaRPr lang="fr-CA" sz="4400" b="1" dirty="0">
              <a:solidFill>
                <a:schemeClr val="accent4">
                  <a:lumMod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358328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fr-CA" sz="3600" i="1" dirty="0" err="1">
                <a:solidFill>
                  <a:srgbClr val="E6C069">
                    <a:lumMod val="50000"/>
                  </a:srgbClr>
                </a:solidFill>
              </a:rPr>
              <a:t>Prioritées</a:t>
            </a:r>
            <a:r>
              <a:rPr lang="fr-CA" sz="3600" i="1" dirty="0">
                <a:solidFill>
                  <a:srgbClr val="E6C069">
                    <a:lumMod val="50000"/>
                  </a:srgbClr>
                </a:solidFill>
              </a:rPr>
              <a:t>     </a:t>
            </a:r>
            <a:br>
              <a:rPr lang="fr-CA" dirty="0"/>
            </a:br>
            <a:r>
              <a:rPr lang="fr-CA" dirty="0"/>
              <a:t>Impact du retrait des enseignes de vente de maisons. </a:t>
            </a:r>
            <a:br>
              <a:rPr lang="fr-CA" dirty="0"/>
            </a:br>
            <a:endParaRPr lang="fr-CA" sz="3600" i="1" dirty="0">
              <a:solidFill>
                <a:schemeClr val="accent2">
                  <a:lumMod val="50000"/>
                </a:schemeClr>
              </a:solidFill>
            </a:endParaRPr>
          </a:p>
        </p:txBody>
      </p:sp>
      <p:sp>
        <p:nvSpPr>
          <p:cNvPr id="2" name="Content Placeholder 1"/>
          <p:cNvSpPr>
            <a:spLocks noGrp="1"/>
          </p:cNvSpPr>
          <p:nvPr>
            <p:ph idx="1"/>
          </p:nvPr>
        </p:nvSpPr>
        <p:spPr>
          <a:xfrm>
            <a:off x="1371599" y="2285999"/>
            <a:ext cx="10342605" cy="4370173"/>
          </a:xfrm>
        </p:spPr>
        <p:txBody>
          <a:bodyPr>
            <a:normAutofit/>
          </a:bodyPr>
          <a:lstStyle/>
          <a:p>
            <a:r>
              <a:rPr lang="fr-CA" sz="2800" dirty="0"/>
              <a:t>Nombre de nouveaux propriétaires</a:t>
            </a:r>
          </a:p>
          <a:p>
            <a:pPr lvl="1"/>
            <a:r>
              <a:rPr lang="fr-CA" sz="2800" u="sng" dirty="0"/>
              <a:t>Plus de 26 transactions immobilières</a:t>
            </a:r>
          </a:p>
          <a:p>
            <a:r>
              <a:rPr lang="fr-CA" sz="2800" dirty="0"/>
              <a:t>Valeur approximative des ventes: La grande majorité des vendeurs ont obtenu le prix demandé avec +/- 3% </a:t>
            </a:r>
          </a:p>
          <a:p>
            <a:r>
              <a:rPr lang="fr-CA" sz="2400" i="1" u="sng" dirty="0">
                <a:solidFill>
                  <a:schemeClr val="bg1"/>
                </a:solidFill>
              </a:rPr>
              <a:t>L’Association n’est nullement impliquée dans la clause de non-affichage*</a:t>
            </a:r>
          </a:p>
          <a:p>
            <a:r>
              <a:rPr lang="en-CA" sz="2200" dirty="0" err="1">
                <a:solidFill>
                  <a:schemeClr val="tx2">
                    <a:lumMod val="75000"/>
                    <a:lumOff val="25000"/>
                  </a:schemeClr>
                </a:solidFill>
              </a:rPr>
              <a:t>Golfmont</a:t>
            </a:r>
            <a:r>
              <a:rPr lang="en-CA" sz="2200" dirty="0">
                <a:solidFill>
                  <a:schemeClr val="tx2">
                    <a:lumMod val="75000"/>
                    <a:lumOff val="25000"/>
                  </a:schemeClr>
                </a:solidFill>
              </a:rPr>
              <a:t> </a:t>
            </a:r>
            <a:r>
              <a:rPr lang="fr-CA" sz="2200" dirty="0">
                <a:solidFill>
                  <a:schemeClr val="tx2">
                    <a:lumMod val="75000"/>
                    <a:lumOff val="25000"/>
                  </a:schemeClr>
                </a:solidFill>
              </a:rPr>
              <a:t>entreprend des mesures légales concernant leur règlement sur l’affichage lors du non-respect de la clause de non-affichage</a:t>
            </a:r>
          </a:p>
          <a:p>
            <a:endParaRPr lang="fr-CA" sz="2400" i="1" u="sng" dirty="0">
              <a:solidFill>
                <a:srgbClr val="DE6F00"/>
              </a:solidFill>
            </a:endParaRPr>
          </a:p>
          <a:p>
            <a:endParaRPr lang="fr-CA" sz="2800" dirty="0"/>
          </a:p>
          <a:p>
            <a:endParaRPr lang="fr-CA" sz="2800" i="1" dirty="0">
              <a:solidFill>
                <a:schemeClr val="tx2">
                  <a:lumMod val="75000"/>
                  <a:lumOff val="25000"/>
                </a:schemeClr>
              </a:solidFill>
            </a:endParaRPr>
          </a:p>
        </p:txBody>
      </p:sp>
      <p:pic>
        <p:nvPicPr>
          <p:cNvPr id="11" name="Picture 10"/>
          <p:cNvPicPr>
            <a:picLocks noChangeAspect="1"/>
          </p:cNvPicPr>
          <p:nvPr/>
        </p:nvPicPr>
        <p:blipFill>
          <a:blip r:embed="rId2"/>
          <a:stretch>
            <a:fillRect/>
          </a:stretch>
        </p:blipFill>
        <p:spPr>
          <a:xfrm rot="838250">
            <a:off x="10747208" y="2508071"/>
            <a:ext cx="998689" cy="1177202"/>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rot="692120">
            <a:off x="9808495" y="2321931"/>
            <a:ext cx="1379321" cy="970480"/>
          </a:xfrm>
          <a:prstGeom prst="rect">
            <a:avLst/>
          </a:prstGeom>
          <a:ln>
            <a:noFill/>
          </a:ln>
          <a:effectLst>
            <a:softEdge rad="112500"/>
          </a:effectLst>
        </p:spPr>
      </p:pic>
      <p:sp>
        <p:nvSpPr>
          <p:cNvPr id="4" name="Rectangle 3"/>
          <p:cNvSpPr/>
          <p:nvPr/>
        </p:nvSpPr>
        <p:spPr>
          <a:xfrm rot="575918">
            <a:off x="10191507" y="2775037"/>
            <a:ext cx="856735" cy="18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346" y="-168707"/>
            <a:ext cx="1951654" cy="1951654"/>
          </a:xfrm>
          <a:prstGeom prst="rect">
            <a:avLst/>
          </a:prstGeom>
        </p:spPr>
      </p:pic>
    </p:spTree>
    <p:extLst>
      <p:ext uri="{BB962C8B-B14F-4D97-AF65-F5344CB8AC3E}">
        <p14:creationId xmlns:p14="http://schemas.microsoft.com/office/powerpoint/2010/main" val="256380330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10135</TotalTime>
  <Words>1747</Words>
  <Application>Microsoft Macintosh PowerPoint</Application>
  <PresentationFormat>Widescreen</PresentationFormat>
  <Paragraphs>201</Paragraphs>
  <Slides>28</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28</vt:i4>
      </vt:variant>
    </vt:vector>
  </HeadingPairs>
  <TitlesOfParts>
    <vt:vector size="31" baseType="lpstr">
      <vt:lpstr>Franklin Gothic Book</vt:lpstr>
      <vt:lpstr>Crop</vt:lpstr>
      <vt:lpstr>1_Crop</vt:lpstr>
      <vt:lpstr>Réunion automne 2021   </vt:lpstr>
      <vt:lpstr>Association des propriétaires du  Domaine Balmoral    Homeowner’S Association 2021 Annual REUNION</vt:lpstr>
      <vt:lpstr>Mot de Bienvenue Welcome</vt:lpstr>
      <vt:lpstr>Ordre du jour     Agenda   </vt:lpstr>
      <vt:lpstr>Conseil d’administration Administrative Council</vt:lpstr>
      <vt:lpstr>MODIFICATIONS DE LA RÉGLEMENTATION    </vt:lpstr>
      <vt:lpstr>MODIFICATIONS TO THE RULES    </vt:lpstr>
      <vt:lpstr>PROJETS 2020-2021-2022    Projects 2020-2021-2022 </vt:lpstr>
      <vt:lpstr>Prioritées      Impact du retrait des enseignes de vente de maisons.  </vt:lpstr>
      <vt:lpstr>Priorities      Impact of Removal of Real estate for sale signs </vt:lpstr>
      <vt:lpstr>Retour sur Projets/Priorité Afficheur de vitesse Projects Priorities / Speeding in the Balmoral</vt:lpstr>
      <vt:lpstr>Retour sur Projets/Priorités   Afficheur électronique  </vt:lpstr>
      <vt:lpstr>Projects Priorities Electronic display</vt:lpstr>
      <vt:lpstr>PowerPoint Presentation</vt:lpstr>
      <vt:lpstr>PowerPoint Presentation</vt:lpstr>
      <vt:lpstr>PowerPoint Presentation</vt:lpstr>
      <vt:lpstr>Réglementation pollution visuelle  </vt:lpstr>
      <vt:lpstr>Regulation for visual pollution.  </vt:lpstr>
      <vt:lpstr>Projects  </vt:lpstr>
      <vt:lpstr>Projects  Enhanced Presence with Municipality</vt:lpstr>
      <vt:lpstr> Projets Prioritaires      Tournée Bon voisinage </vt:lpstr>
      <vt:lpstr> Projects Priorities          Tour Good neighborhood. </vt:lpstr>
      <vt:lpstr>Sécurité et entretien   Safety and Maintenance </vt:lpstr>
      <vt:lpstr>PowerPoint Presentation</vt:lpstr>
      <vt:lpstr>PowerPoint Presentation</vt:lpstr>
      <vt:lpstr>PowerPoint Presentation</vt:lpstr>
      <vt:lpstr>Merci   n’hésitez pas à communiquer avec nous VIA LE SITE INTERNET</vt:lpstr>
      <vt:lpstr>LEDOMAINEBALMORAL.COM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automne 2020</dc:title>
  <dc:creator>Microsoft account</dc:creator>
  <cp:lastModifiedBy>Jean-Luc St-Cyr</cp:lastModifiedBy>
  <cp:revision>264</cp:revision>
  <dcterms:created xsi:type="dcterms:W3CDTF">2020-09-03T14:31:23Z</dcterms:created>
  <dcterms:modified xsi:type="dcterms:W3CDTF">2021-11-13T21:27:40Z</dcterms:modified>
</cp:coreProperties>
</file>